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29"/>
  </p:notesMasterIdLst>
  <p:handoutMasterIdLst>
    <p:handoutMasterId r:id="rId30"/>
  </p:handoutMasterIdLst>
  <p:sldIdLst>
    <p:sldId id="274" r:id="rId3"/>
    <p:sldId id="276" r:id="rId4"/>
    <p:sldId id="408" r:id="rId5"/>
    <p:sldId id="483" r:id="rId6"/>
    <p:sldId id="484" r:id="rId7"/>
    <p:sldId id="473" r:id="rId8"/>
    <p:sldId id="476" r:id="rId9"/>
    <p:sldId id="486" r:id="rId10"/>
    <p:sldId id="455" r:id="rId11"/>
    <p:sldId id="456" r:id="rId12"/>
    <p:sldId id="458" r:id="rId13"/>
    <p:sldId id="487" r:id="rId14"/>
    <p:sldId id="492" r:id="rId15"/>
    <p:sldId id="482" r:id="rId16"/>
    <p:sldId id="488" r:id="rId17"/>
    <p:sldId id="489" r:id="rId18"/>
    <p:sldId id="490" r:id="rId19"/>
    <p:sldId id="491" r:id="rId20"/>
    <p:sldId id="466" r:id="rId21"/>
    <p:sldId id="478" r:id="rId22"/>
    <p:sldId id="479" r:id="rId23"/>
    <p:sldId id="468" r:id="rId24"/>
    <p:sldId id="469" r:id="rId25"/>
    <p:sldId id="485" r:id="rId26"/>
    <p:sldId id="451" r:id="rId27"/>
    <p:sldId id="405" r:id="rId2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148D4357-E11A-4DE5-81E4-49C6B73B5D81}">
          <p14:sldIdLst>
            <p14:sldId id="274"/>
            <p14:sldId id="276"/>
            <p14:sldId id="408"/>
            <p14:sldId id="483"/>
            <p14:sldId id="484"/>
          </p14:sldIdLst>
        </p14:section>
        <p14:section name="Module Overview" id="{6104381A-E3E0-4AA1-84FE-9BF7CCEC00BC}">
          <p14:sldIdLst>
            <p14:sldId id="473"/>
            <p14:sldId id="476"/>
            <p14:sldId id="486"/>
          </p14:sldIdLst>
        </p14:section>
        <p14:section name="Course Overview" id="{91B4D171-E13C-4FEE-B30A-357F27338414}">
          <p14:sldIdLst>
            <p14:sldId id="455"/>
            <p14:sldId id="456"/>
            <p14:sldId id="458"/>
          </p14:sldIdLst>
        </p14:section>
        <p14:section name="Trainers" id="{61E4EA0A-34B2-4450-80B2-693282A834C1}">
          <p14:sldIdLst>
            <p14:sldId id="487"/>
            <p14:sldId id="492"/>
            <p14:sldId id="482"/>
          </p14:sldIdLst>
        </p14:section>
        <p14:section name="Course Details" id="{6E2B7FDF-CB03-41DA-9A62-353492332BE1}">
          <p14:sldIdLst>
            <p14:sldId id="488"/>
            <p14:sldId id="489"/>
            <p14:sldId id="490"/>
            <p14:sldId id="491"/>
          </p14:sldIdLst>
        </p14:section>
        <p14:section name="Resources" id="{F5EA1E59-8A7B-40F6-9445-4943980B91A5}">
          <p14:sldIdLst>
            <p14:sldId id="466"/>
            <p14:sldId id="478"/>
            <p14:sldId id="479"/>
            <p14:sldId id="468"/>
            <p14:sldId id="469"/>
          </p14:sldIdLst>
        </p14:section>
        <p14:section name="Conclusion" id="{10E03AB1-9AA8-4E86-9A64-D741901E50A2}">
          <p14:sldIdLst>
            <p14:sldId id="485"/>
            <p14:sldId id="451"/>
            <p14:sldId id="4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0D9"/>
    <a:srgbClr val="FFA72A"/>
    <a:srgbClr val="F0F5FA"/>
    <a:srgbClr val="1A8AFA"/>
    <a:srgbClr val="0097CC"/>
    <a:srgbClr val="FDFFFF"/>
    <a:srgbClr val="603A14"/>
    <a:srgbClr val="E85C0E"/>
    <a:srgbClr val="BAB398"/>
    <a:srgbClr val="ADA4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095" autoAdjust="0"/>
  </p:normalViewPr>
  <p:slideViewPr>
    <p:cSldViewPr>
      <p:cViewPr varScale="1">
        <p:scale>
          <a:sx n="69" d="100"/>
          <a:sy n="69" d="100"/>
        </p:scale>
        <p:origin x="780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5BAA5D-CA5C-40D6-A7A2-5C8A1FF6788F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4C13D476-BF63-4EB8-A2B7-F7983B4200A3}">
      <dgm:prSet phldrT="[Text]" custT="1"/>
      <dgm:spPr>
        <a:solidFill>
          <a:srgbClr val="613306">
            <a:alpha val="75000"/>
          </a:srgbClr>
        </a:solidFill>
      </dgm:spPr>
      <dgm:t>
        <a:bodyPr/>
        <a:lstStyle/>
        <a:p>
          <a:r>
            <a:rPr lang="en-US" sz="32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</a:rPr>
            <a:t>21-May-2018</a:t>
          </a:r>
          <a:endParaRPr lang="en-US" sz="3200" b="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4D9FCBD-183C-42D0-A13C-887C0979AB35}" type="parTrans" cxnId="{6D92071E-A22E-44B4-8268-877FE46EC97A}">
      <dgm:prSet/>
      <dgm:spPr/>
      <dgm:t>
        <a:bodyPr/>
        <a:lstStyle/>
        <a:p>
          <a:endParaRPr lang="en-US" sz="1200"/>
        </a:p>
      </dgm:t>
    </dgm:pt>
    <dgm:pt modelId="{DD2D40CF-FBE6-4C16-812B-8E87A205D391}" type="sibTrans" cxnId="{6D92071E-A22E-44B4-8268-877FE46EC97A}">
      <dgm:prSet/>
      <dgm:spPr/>
      <dgm:t>
        <a:bodyPr/>
        <a:lstStyle/>
        <a:p>
          <a:endParaRPr lang="en-US" sz="1200"/>
        </a:p>
      </dgm:t>
    </dgm:pt>
    <dgm:pt modelId="{30CEAD99-2F1C-4367-A2EA-464EED311773}">
      <dgm:prSet phldrT="[Text]" custT="1"/>
      <dgm:spPr>
        <a:solidFill>
          <a:srgbClr val="613306">
            <a:alpha val="75000"/>
          </a:srgbClr>
        </a:solidFill>
      </dgm:spPr>
      <dgm:t>
        <a:bodyPr/>
        <a:lstStyle/>
        <a:p>
          <a:r>
            <a:rPr lang="en-US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</a:rPr>
            <a:t>19-June-2018</a:t>
          </a:r>
          <a:endParaRPr lang="en-US" sz="24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2F8E733-F17F-426F-AB99-7A65FE566EBF}" type="parTrans" cxnId="{9B46A26B-88D0-4AC4-86D4-E4814B5FFD5A}">
      <dgm:prSet/>
      <dgm:spPr/>
      <dgm:t>
        <a:bodyPr/>
        <a:lstStyle/>
        <a:p>
          <a:endParaRPr lang="en-US" sz="1200"/>
        </a:p>
      </dgm:t>
    </dgm:pt>
    <dgm:pt modelId="{40378C4F-3ACD-42F2-A659-4401764FE4A9}" type="sibTrans" cxnId="{9B46A26B-88D0-4AC4-86D4-E4814B5FFD5A}">
      <dgm:prSet/>
      <dgm:spPr/>
      <dgm:t>
        <a:bodyPr/>
        <a:lstStyle/>
        <a:p>
          <a:endParaRPr lang="en-US" sz="1200"/>
        </a:p>
      </dgm:t>
    </dgm:pt>
    <dgm:pt modelId="{CD40AB66-04D1-4E70-8FD4-76E6F31223C8}">
      <dgm:prSet phldrT="[Text]" custT="1"/>
      <dgm:spPr>
        <a:solidFill>
          <a:srgbClr val="613306">
            <a:alpha val="75000"/>
          </a:srgbClr>
        </a:solidFill>
      </dgm:spPr>
      <dgm:t>
        <a:bodyPr/>
        <a:lstStyle/>
        <a:p>
          <a:r>
            <a:rPr lang="en-US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</a:rPr>
            <a:t>17-July-2018</a:t>
          </a:r>
          <a:endParaRPr lang="en-US" sz="2400" dirty="0">
            <a:solidFill>
              <a:srgbClr val="492604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5026EF1-4339-4F73-98E8-872C7625279D}" type="parTrans" cxnId="{2D2F0819-429D-494C-ABBB-94767FDB837F}">
      <dgm:prSet/>
      <dgm:spPr/>
      <dgm:t>
        <a:bodyPr/>
        <a:lstStyle/>
        <a:p>
          <a:endParaRPr lang="en-US" sz="1200"/>
        </a:p>
      </dgm:t>
    </dgm:pt>
    <dgm:pt modelId="{3EEAFE84-ACD3-4B25-B6B5-2C9ED2868916}" type="sibTrans" cxnId="{2D2F0819-429D-494C-ABBB-94767FDB837F}">
      <dgm:prSet/>
      <dgm:spPr/>
      <dgm:t>
        <a:bodyPr/>
        <a:lstStyle/>
        <a:p>
          <a:endParaRPr lang="en-US" sz="1200"/>
        </a:p>
      </dgm:t>
    </dgm:pt>
    <dgm:pt modelId="{92C3348B-55B3-4E1C-BE9C-A50DF17D55C9}" type="pres">
      <dgm:prSet presAssocID="{585BAA5D-CA5C-40D6-A7A2-5C8A1FF6788F}" presName="Name0" presStyleCnt="0">
        <dgm:presLayoutVars>
          <dgm:dir/>
          <dgm:animLvl val="lvl"/>
          <dgm:resizeHandles val="exact"/>
        </dgm:presLayoutVars>
      </dgm:prSet>
      <dgm:spPr/>
    </dgm:pt>
    <dgm:pt modelId="{8B62B619-23FC-44E9-8407-CBFA61A2B641}" type="pres">
      <dgm:prSet presAssocID="{4C13D476-BF63-4EB8-A2B7-F7983B4200A3}" presName="parTxOnly" presStyleLbl="node1" presStyleIdx="0" presStyleCnt="3" custScaleX="84366">
        <dgm:presLayoutVars>
          <dgm:chMax val="0"/>
          <dgm:chPref val="0"/>
          <dgm:bulletEnabled val="1"/>
        </dgm:presLayoutVars>
      </dgm:prSet>
      <dgm:spPr>
        <a:prstGeom prst="chevron">
          <a:avLst/>
        </a:prstGeom>
      </dgm:spPr>
    </dgm:pt>
    <dgm:pt modelId="{76A2F659-2B48-4358-93DB-BCCB06870F22}" type="pres">
      <dgm:prSet presAssocID="{DD2D40CF-FBE6-4C16-812B-8E87A205D391}" presName="parTxOnlySpace" presStyleCnt="0"/>
      <dgm:spPr/>
    </dgm:pt>
    <dgm:pt modelId="{23390F6A-F609-43E7-874B-E55CA7A73080}" type="pres">
      <dgm:prSet presAssocID="{30CEAD99-2F1C-4367-A2EA-464EED311773}" presName="parTxOnly" presStyleLbl="node1" presStyleIdx="1" presStyleCnt="3" custScaleX="82450">
        <dgm:presLayoutVars>
          <dgm:chMax val="0"/>
          <dgm:chPref val="0"/>
          <dgm:bulletEnabled val="1"/>
        </dgm:presLayoutVars>
      </dgm:prSet>
      <dgm:spPr>
        <a:prstGeom prst="chevron">
          <a:avLst/>
        </a:prstGeom>
      </dgm:spPr>
    </dgm:pt>
    <dgm:pt modelId="{2B288E7F-99AC-40C1-B95F-29D1A545067A}" type="pres">
      <dgm:prSet presAssocID="{40378C4F-3ACD-42F2-A659-4401764FE4A9}" presName="parTxOnlySpace" presStyleCnt="0"/>
      <dgm:spPr/>
    </dgm:pt>
    <dgm:pt modelId="{4B14980E-F608-41E3-8373-360D8B361331}" type="pres">
      <dgm:prSet presAssocID="{CD40AB66-04D1-4E70-8FD4-76E6F31223C8}" presName="parTxOnly" presStyleLbl="node1" presStyleIdx="2" presStyleCnt="3" custScaleX="82503">
        <dgm:presLayoutVars>
          <dgm:chMax val="0"/>
          <dgm:chPref val="0"/>
          <dgm:bulletEnabled val="1"/>
        </dgm:presLayoutVars>
      </dgm:prSet>
      <dgm:spPr/>
    </dgm:pt>
  </dgm:ptLst>
  <dgm:cxnLst>
    <dgm:cxn modelId="{9B46A26B-88D0-4AC4-86D4-E4814B5FFD5A}" srcId="{585BAA5D-CA5C-40D6-A7A2-5C8A1FF6788F}" destId="{30CEAD99-2F1C-4367-A2EA-464EED311773}" srcOrd="1" destOrd="0" parTransId="{12F8E733-F17F-426F-AB99-7A65FE566EBF}" sibTransId="{40378C4F-3ACD-42F2-A659-4401764FE4A9}"/>
    <dgm:cxn modelId="{2D2F0819-429D-494C-ABBB-94767FDB837F}" srcId="{585BAA5D-CA5C-40D6-A7A2-5C8A1FF6788F}" destId="{CD40AB66-04D1-4E70-8FD4-76E6F31223C8}" srcOrd="2" destOrd="0" parTransId="{15026EF1-4339-4F73-98E8-872C7625279D}" sibTransId="{3EEAFE84-ACD3-4B25-B6B5-2C9ED2868916}"/>
    <dgm:cxn modelId="{E1243425-6730-456A-9250-5D0245C005BB}" type="presOf" srcId="{CD40AB66-04D1-4E70-8FD4-76E6F31223C8}" destId="{4B14980E-F608-41E3-8373-360D8B361331}" srcOrd="0" destOrd="0" presId="urn:microsoft.com/office/officeart/2005/8/layout/chevron1"/>
    <dgm:cxn modelId="{4E5BDB20-F907-4245-985F-BCE8CC247F8E}" type="presOf" srcId="{585BAA5D-CA5C-40D6-A7A2-5C8A1FF6788F}" destId="{92C3348B-55B3-4E1C-BE9C-A50DF17D55C9}" srcOrd="0" destOrd="0" presId="urn:microsoft.com/office/officeart/2005/8/layout/chevron1"/>
    <dgm:cxn modelId="{74457C49-D530-4B67-A26F-06EC9BFB6575}" type="presOf" srcId="{30CEAD99-2F1C-4367-A2EA-464EED311773}" destId="{23390F6A-F609-43E7-874B-E55CA7A73080}" srcOrd="0" destOrd="0" presId="urn:microsoft.com/office/officeart/2005/8/layout/chevron1"/>
    <dgm:cxn modelId="{1D373CC0-FD2C-4C10-9B28-F6CD1988263E}" type="presOf" srcId="{4C13D476-BF63-4EB8-A2B7-F7983B4200A3}" destId="{8B62B619-23FC-44E9-8407-CBFA61A2B641}" srcOrd="0" destOrd="0" presId="urn:microsoft.com/office/officeart/2005/8/layout/chevron1"/>
    <dgm:cxn modelId="{6D92071E-A22E-44B4-8268-877FE46EC97A}" srcId="{585BAA5D-CA5C-40D6-A7A2-5C8A1FF6788F}" destId="{4C13D476-BF63-4EB8-A2B7-F7983B4200A3}" srcOrd="0" destOrd="0" parTransId="{04D9FCBD-183C-42D0-A13C-887C0979AB35}" sibTransId="{DD2D40CF-FBE6-4C16-812B-8E87A205D391}"/>
    <dgm:cxn modelId="{D3F6C682-9991-4EAB-97D5-5C68C72B42C6}" type="presParOf" srcId="{92C3348B-55B3-4E1C-BE9C-A50DF17D55C9}" destId="{8B62B619-23FC-44E9-8407-CBFA61A2B641}" srcOrd="0" destOrd="0" presId="urn:microsoft.com/office/officeart/2005/8/layout/chevron1"/>
    <dgm:cxn modelId="{D615F5C5-4176-4E42-A066-8CF48FD599EE}" type="presParOf" srcId="{92C3348B-55B3-4E1C-BE9C-A50DF17D55C9}" destId="{76A2F659-2B48-4358-93DB-BCCB06870F22}" srcOrd="1" destOrd="0" presId="urn:microsoft.com/office/officeart/2005/8/layout/chevron1"/>
    <dgm:cxn modelId="{0100EEEE-10BB-47F3-8456-70DA4B7E3AE1}" type="presParOf" srcId="{92C3348B-55B3-4E1C-BE9C-A50DF17D55C9}" destId="{23390F6A-F609-43E7-874B-E55CA7A73080}" srcOrd="2" destOrd="0" presId="urn:microsoft.com/office/officeart/2005/8/layout/chevron1"/>
    <dgm:cxn modelId="{1627410A-C0DF-4853-BCB5-A63174E50452}" type="presParOf" srcId="{92C3348B-55B3-4E1C-BE9C-A50DF17D55C9}" destId="{2B288E7F-99AC-40C1-B95F-29D1A545067A}" srcOrd="3" destOrd="0" presId="urn:microsoft.com/office/officeart/2005/8/layout/chevron1"/>
    <dgm:cxn modelId="{59C8B749-3712-4B02-B93E-2A164C3EBB6E}" type="presParOf" srcId="{92C3348B-55B3-4E1C-BE9C-A50DF17D55C9}" destId="{4B14980E-F608-41E3-8373-360D8B3613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62B619-23FC-44E9-8407-CBFA61A2B641}">
      <dsp:nvSpPr>
        <dsp:cNvPr id="0" name=""/>
        <dsp:cNvSpPr/>
      </dsp:nvSpPr>
      <dsp:spPr>
        <a:xfrm>
          <a:off x="489" y="0"/>
          <a:ext cx="4071048" cy="1110492"/>
        </a:xfrm>
        <a:prstGeom prst="chevron">
          <a:avLst/>
        </a:prstGeom>
        <a:solidFill>
          <a:srgbClr val="613306">
            <a:alpha val="75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</a:rPr>
            <a:t>21-May-2018</a:t>
          </a:r>
          <a:endParaRPr lang="en-US" sz="3200" b="0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555735" y="0"/>
        <a:ext cx="2960556" cy="1110492"/>
      </dsp:txXfrm>
    </dsp:sp>
    <dsp:sp modelId="{23390F6A-F609-43E7-874B-E55CA7A73080}">
      <dsp:nvSpPr>
        <dsp:cNvPr id="0" name=""/>
        <dsp:cNvSpPr/>
      </dsp:nvSpPr>
      <dsp:spPr>
        <a:xfrm>
          <a:off x="3588992" y="0"/>
          <a:ext cx="3978592" cy="1110492"/>
        </a:xfrm>
        <a:prstGeom prst="chevron">
          <a:avLst/>
        </a:prstGeom>
        <a:solidFill>
          <a:srgbClr val="613306">
            <a:alpha val="75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</a:rPr>
            <a:t>19-June-2018</a:t>
          </a:r>
          <a:endParaRPr lang="en-US" sz="2400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144238" y="0"/>
        <a:ext cx="2868100" cy="1110492"/>
      </dsp:txXfrm>
    </dsp:sp>
    <dsp:sp modelId="{4B14980E-F608-41E3-8373-360D8B361331}">
      <dsp:nvSpPr>
        <dsp:cNvPr id="0" name=""/>
        <dsp:cNvSpPr/>
      </dsp:nvSpPr>
      <dsp:spPr>
        <a:xfrm>
          <a:off x="7085038" y="0"/>
          <a:ext cx="3981150" cy="1110492"/>
        </a:xfrm>
        <a:prstGeom prst="chevron">
          <a:avLst/>
        </a:prstGeom>
        <a:solidFill>
          <a:srgbClr val="613306">
            <a:alpha val="75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</a:rPr>
            <a:t>17-July-2018</a:t>
          </a:r>
          <a:endParaRPr lang="en-US" sz="2400" kern="1200" dirty="0">
            <a:solidFill>
              <a:srgbClr val="492604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7640284" y="0"/>
        <a:ext cx="2870658" cy="11104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5/21/2018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e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5/21/2018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16124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2034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035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609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292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032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1630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softuni.org/" TargetMode="Externa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5/21/2018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2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2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AA3D92-3261-477D-B938-027C7E7C28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9">
            <a:extLst>
              <a:ext uri="{FF2B5EF4-FFF2-40B4-BE49-F238E27FC236}">
                <a16:creationId xmlns:a16="http://schemas.microsoft.com/office/drawing/2014/main" id="{137202EB-ED0E-4E36-AF0D-3C14E1E179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2F2189-2658-41D9-B248-2A4275099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B20CF9-A1E5-4594-B6B5-4E33A9373C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105104" y="973900"/>
            <a:ext cx="3788598" cy="43954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0C72FAC-F5FC-4E78-AF2E-5FE88145F87F}"/>
              </a:ext>
            </a:extLst>
          </p:cNvPr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AA82EC-2BC4-4E2F-8DDF-AD19DA7284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  <p:sp>
        <p:nvSpPr>
          <p:cNvPr id="7" name="TextBox 6">
            <a:hlinkClick r:id="rId5" tooltip="Software University Foundaton"/>
            <a:extLst>
              <a:ext uri="{FF2B5EF4-FFF2-40B4-BE49-F238E27FC236}">
                <a16:creationId xmlns:a16="http://schemas.microsoft.com/office/drawing/2014/main" id="{16E2CED5-12CB-4DAB-AB53-DAFC84087DD6}"/>
              </a:ext>
            </a:extLst>
          </p:cNvPr>
          <p:cNvSpPr txBox="1"/>
          <p:nvPr userDrawn="1"/>
        </p:nvSpPr>
        <p:spPr>
          <a:xfrm rot="20630519">
            <a:off x="6532234" y="2513233"/>
            <a:ext cx="419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8" name="TextBox 7">
            <a:hlinkClick r:id="rId5" tooltip="Software University Foundaton"/>
            <a:extLst>
              <a:ext uri="{FF2B5EF4-FFF2-40B4-BE49-F238E27FC236}">
                <a16:creationId xmlns:a16="http://schemas.microsoft.com/office/drawing/2014/main" id="{6AD1C000-AB32-4602-B810-4D9852856055}"/>
              </a:ext>
            </a:extLst>
          </p:cNvPr>
          <p:cNvSpPr txBox="1"/>
          <p:nvPr userDrawn="1"/>
        </p:nvSpPr>
        <p:spPr>
          <a:xfrm rot="1520410">
            <a:off x="4148066" y="2083657"/>
            <a:ext cx="603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9" name="TextBox 8">
            <a:hlinkClick r:id="rId5" tooltip="Software University Foundaton"/>
            <a:extLst>
              <a:ext uri="{FF2B5EF4-FFF2-40B4-BE49-F238E27FC236}">
                <a16:creationId xmlns:a16="http://schemas.microsoft.com/office/drawing/2014/main" id="{3CE77DE0-66FC-48AC-A23C-2E121AF40F0C}"/>
              </a:ext>
            </a:extLst>
          </p:cNvPr>
          <p:cNvSpPr txBox="1"/>
          <p:nvPr userDrawn="1"/>
        </p:nvSpPr>
        <p:spPr>
          <a:xfrm rot="20630519" flipH="1">
            <a:off x="4951476" y="1556593"/>
            <a:ext cx="794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0" name="TextBox 9">
            <a:hlinkClick r:id="rId5" tooltip="Software University Foundaton"/>
            <a:extLst>
              <a:ext uri="{FF2B5EF4-FFF2-40B4-BE49-F238E27FC236}">
                <a16:creationId xmlns:a16="http://schemas.microsoft.com/office/drawing/2014/main" id="{E7C26DA3-0849-42C5-9508-EF9BFF7C47DB}"/>
              </a:ext>
            </a:extLst>
          </p:cNvPr>
          <p:cNvSpPr txBox="1"/>
          <p:nvPr userDrawn="1"/>
        </p:nvSpPr>
        <p:spPr>
          <a:xfrm rot="1561633" flipH="1">
            <a:off x="4826684" y="2358552"/>
            <a:ext cx="3361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1" name="TextBox 10">
            <a:hlinkClick r:id="rId5" tooltip="Software University Foundaton"/>
            <a:extLst>
              <a:ext uri="{FF2B5EF4-FFF2-40B4-BE49-F238E27FC236}">
                <a16:creationId xmlns:a16="http://schemas.microsoft.com/office/drawing/2014/main" id="{AB44A4A6-AE34-4A8F-9077-D6569BF40B0C}"/>
              </a:ext>
            </a:extLst>
          </p:cNvPr>
          <p:cNvSpPr txBox="1"/>
          <p:nvPr userDrawn="1"/>
        </p:nvSpPr>
        <p:spPr>
          <a:xfrm rot="20630519">
            <a:off x="5865601" y="1968054"/>
            <a:ext cx="633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2" name="TextBox 11">
            <a:hlinkClick r:id="rId5" tooltip="Software University Foundaton"/>
            <a:extLst>
              <a:ext uri="{FF2B5EF4-FFF2-40B4-BE49-F238E27FC236}">
                <a16:creationId xmlns:a16="http://schemas.microsoft.com/office/drawing/2014/main" id="{68861D82-7435-41E8-B5ED-398623FC4F51}"/>
              </a:ext>
            </a:extLst>
          </p:cNvPr>
          <p:cNvSpPr txBox="1"/>
          <p:nvPr userDrawn="1"/>
        </p:nvSpPr>
        <p:spPr>
          <a:xfrm rot="20630519">
            <a:off x="6228195" y="4242981"/>
            <a:ext cx="488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3" name="TextBox 12">
            <a:hlinkClick r:id="rId5" tooltip="Software University Foundaton"/>
            <a:extLst>
              <a:ext uri="{FF2B5EF4-FFF2-40B4-BE49-F238E27FC236}">
                <a16:creationId xmlns:a16="http://schemas.microsoft.com/office/drawing/2014/main" id="{C224F999-651D-4A26-8A68-EB68765C5790}"/>
              </a:ext>
            </a:extLst>
          </p:cNvPr>
          <p:cNvSpPr txBox="1"/>
          <p:nvPr userDrawn="1"/>
        </p:nvSpPr>
        <p:spPr>
          <a:xfrm rot="1523920">
            <a:off x="5796155" y="5030876"/>
            <a:ext cx="511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5" name="TextBox 14">
            <a:hlinkClick r:id="rId5" tooltip="Software University Foundaton"/>
            <a:extLst>
              <a:ext uri="{FF2B5EF4-FFF2-40B4-BE49-F238E27FC236}">
                <a16:creationId xmlns:a16="http://schemas.microsoft.com/office/drawing/2014/main" id="{B5855C6E-6513-4A5E-964E-CBB574B2B476}"/>
              </a:ext>
            </a:extLst>
          </p:cNvPr>
          <p:cNvSpPr txBox="1"/>
          <p:nvPr userDrawn="1"/>
        </p:nvSpPr>
        <p:spPr>
          <a:xfrm rot="20630519">
            <a:off x="4719975" y="5267108"/>
            <a:ext cx="890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6" name="TextBox 15">
            <a:hlinkClick r:id="rId5" tooltip="Software University Foundaton"/>
            <a:extLst>
              <a:ext uri="{FF2B5EF4-FFF2-40B4-BE49-F238E27FC236}">
                <a16:creationId xmlns:a16="http://schemas.microsoft.com/office/drawing/2014/main" id="{719AA859-1237-4914-865D-8E0CD3AD6567}"/>
              </a:ext>
            </a:extLst>
          </p:cNvPr>
          <p:cNvSpPr txBox="1"/>
          <p:nvPr userDrawn="1"/>
        </p:nvSpPr>
        <p:spPr>
          <a:xfrm rot="20630519">
            <a:off x="4086252" y="4778904"/>
            <a:ext cx="713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7" name="TextBox 16">
            <a:hlinkClick r:id="rId5" tooltip="Software University Foundaton"/>
            <a:extLst>
              <a:ext uri="{FF2B5EF4-FFF2-40B4-BE49-F238E27FC236}">
                <a16:creationId xmlns:a16="http://schemas.microsoft.com/office/drawing/2014/main" id="{53CC8498-FFA6-457D-8B54-3BF3461CEF7A}"/>
              </a:ext>
            </a:extLst>
          </p:cNvPr>
          <p:cNvSpPr txBox="1"/>
          <p:nvPr userDrawn="1"/>
        </p:nvSpPr>
        <p:spPr>
          <a:xfrm rot="20630519">
            <a:off x="6970550" y="5614702"/>
            <a:ext cx="6751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9" name="TextBox 18">
            <a:hlinkClick r:id="rId5" tooltip="Software University Foundaton"/>
            <a:extLst>
              <a:ext uri="{FF2B5EF4-FFF2-40B4-BE49-F238E27FC236}">
                <a16:creationId xmlns:a16="http://schemas.microsoft.com/office/drawing/2014/main" id="{2E797E8D-83EB-4466-9FA3-509596EA5568}"/>
              </a:ext>
            </a:extLst>
          </p:cNvPr>
          <p:cNvSpPr txBox="1"/>
          <p:nvPr userDrawn="1"/>
        </p:nvSpPr>
        <p:spPr>
          <a:xfrm rot="20414927">
            <a:off x="4835033" y="3905106"/>
            <a:ext cx="89087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0" name="TextBox 19">
            <a:hlinkClick r:id="rId5" tooltip="Software University Foundaton"/>
            <a:extLst>
              <a:ext uri="{FF2B5EF4-FFF2-40B4-BE49-F238E27FC236}">
                <a16:creationId xmlns:a16="http://schemas.microsoft.com/office/drawing/2014/main" id="{58B95D20-6C4F-4F79-AA1D-E40A00E41053}"/>
              </a:ext>
            </a:extLst>
          </p:cNvPr>
          <p:cNvSpPr txBox="1"/>
          <p:nvPr userDrawn="1"/>
        </p:nvSpPr>
        <p:spPr>
          <a:xfrm rot="20215874">
            <a:off x="3507489" y="5315806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1" name="TextBox 20">
            <a:hlinkClick r:id="rId5" tooltip="Software University Foundaton"/>
            <a:extLst>
              <a:ext uri="{FF2B5EF4-FFF2-40B4-BE49-F238E27FC236}">
                <a16:creationId xmlns:a16="http://schemas.microsoft.com/office/drawing/2014/main" id="{2CD5EF91-E0BC-462F-B1B8-6B3F8F1038E5}"/>
              </a:ext>
            </a:extLst>
          </p:cNvPr>
          <p:cNvSpPr txBox="1"/>
          <p:nvPr userDrawn="1"/>
        </p:nvSpPr>
        <p:spPr>
          <a:xfrm rot="1264394">
            <a:off x="5242941" y="5518913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2" name="TextBox 21">
            <a:hlinkClick r:id="rId5" tooltip="Software University Foundaton"/>
            <a:extLst>
              <a:ext uri="{FF2B5EF4-FFF2-40B4-BE49-F238E27FC236}">
                <a16:creationId xmlns:a16="http://schemas.microsoft.com/office/drawing/2014/main" id="{6FF45627-4AF4-4071-A0E8-76738F228651}"/>
              </a:ext>
            </a:extLst>
          </p:cNvPr>
          <p:cNvSpPr txBox="1"/>
          <p:nvPr userDrawn="1"/>
        </p:nvSpPr>
        <p:spPr>
          <a:xfrm rot="1264394">
            <a:off x="2558897" y="4843636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3" name="TextBox 22">
            <a:hlinkClick r:id="rId5" tooltip="Software University Foundaton"/>
            <a:extLst>
              <a:ext uri="{FF2B5EF4-FFF2-40B4-BE49-F238E27FC236}">
                <a16:creationId xmlns:a16="http://schemas.microsoft.com/office/drawing/2014/main" id="{BF119269-565D-4BCB-BED2-4133229E3330}"/>
              </a:ext>
            </a:extLst>
          </p:cNvPr>
          <p:cNvSpPr txBox="1"/>
          <p:nvPr userDrawn="1"/>
        </p:nvSpPr>
        <p:spPr>
          <a:xfrm rot="19121928">
            <a:off x="1418879" y="5249907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4" name="TextBox 23">
            <a:hlinkClick r:id="rId5" tooltip="Software University Foundaton"/>
            <a:extLst>
              <a:ext uri="{FF2B5EF4-FFF2-40B4-BE49-F238E27FC236}">
                <a16:creationId xmlns:a16="http://schemas.microsoft.com/office/drawing/2014/main" id="{C9FE10EB-E49B-416A-A18D-617D25B2AADB}"/>
              </a:ext>
            </a:extLst>
          </p:cNvPr>
          <p:cNvSpPr txBox="1"/>
          <p:nvPr userDrawn="1"/>
        </p:nvSpPr>
        <p:spPr>
          <a:xfrm rot="1264394">
            <a:off x="5389325" y="2481161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5" name="TextBox 24">
            <a:hlinkClick r:id="rId5" tooltip="Software University Foundaton"/>
            <a:extLst>
              <a:ext uri="{FF2B5EF4-FFF2-40B4-BE49-F238E27FC236}">
                <a16:creationId xmlns:a16="http://schemas.microsoft.com/office/drawing/2014/main" id="{B9FCDDF2-3137-4E34-B264-5F180611DC0D}"/>
              </a:ext>
            </a:extLst>
          </p:cNvPr>
          <p:cNvSpPr txBox="1"/>
          <p:nvPr userDrawn="1"/>
        </p:nvSpPr>
        <p:spPr>
          <a:xfrm rot="1264394">
            <a:off x="6616653" y="1491081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6" name="TextBox 25">
            <a:hlinkClick r:id="rId5" tooltip="Software University Foundaton"/>
            <a:extLst>
              <a:ext uri="{FF2B5EF4-FFF2-40B4-BE49-F238E27FC236}">
                <a16:creationId xmlns:a16="http://schemas.microsoft.com/office/drawing/2014/main" id="{F4930118-998D-499A-B37E-D5577CC1A7E4}"/>
              </a:ext>
            </a:extLst>
          </p:cNvPr>
          <p:cNvSpPr txBox="1"/>
          <p:nvPr userDrawn="1"/>
        </p:nvSpPr>
        <p:spPr>
          <a:xfrm rot="20252314">
            <a:off x="3926026" y="2616560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  <a:extLst>
              <a:ext uri="{FF2B5EF4-FFF2-40B4-BE49-F238E27FC236}">
                <a16:creationId xmlns:a16="http://schemas.microsoft.com/office/drawing/2014/main" id="{A0EE0643-28B4-437C-A977-17D2723F8213}"/>
              </a:ext>
            </a:extLst>
          </p:cNvPr>
          <p:cNvSpPr txBox="1"/>
          <p:nvPr userDrawn="1"/>
        </p:nvSpPr>
        <p:spPr>
          <a:xfrm rot="20585427">
            <a:off x="5423905" y="1263054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8" name="TextBox 27">
            <a:hlinkClick r:id="rId5" tooltip="Software University Foundaton"/>
            <a:extLst>
              <a:ext uri="{FF2B5EF4-FFF2-40B4-BE49-F238E27FC236}">
                <a16:creationId xmlns:a16="http://schemas.microsoft.com/office/drawing/2014/main" id="{ADAF237D-C784-4665-8DD2-A2B085FC2CAF}"/>
              </a:ext>
            </a:extLst>
          </p:cNvPr>
          <p:cNvSpPr txBox="1"/>
          <p:nvPr userDrawn="1"/>
        </p:nvSpPr>
        <p:spPr>
          <a:xfrm rot="1264394">
            <a:off x="6357616" y="4923003"/>
            <a:ext cx="691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9" name="TextBox 28">
            <a:hlinkClick r:id="rId5" tooltip="Software University Foundaton"/>
            <a:extLst>
              <a:ext uri="{FF2B5EF4-FFF2-40B4-BE49-F238E27FC236}">
                <a16:creationId xmlns:a16="http://schemas.microsoft.com/office/drawing/2014/main" id="{012AF389-E695-4054-9706-588DCD4FD543}"/>
              </a:ext>
            </a:extLst>
          </p:cNvPr>
          <p:cNvSpPr txBox="1"/>
          <p:nvPr userDrawn="1"/>
        </p:nvSpPr>
        <p:spPr>
          <a:xfrm rot="2248444">
            <a:off x="3177255" y="1174443"/>
            <a:ext cx="89087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30" name="TextBox 29">
            <a:hlinkClick r:id="rId5" tooltip="Software University Foundaton"/>
            <a:extLst>
              <a:ext uri="{FF2B5EF4-FFF2-40B4-BE49-F238E27FC236}">
                <a16:creationId xmlns:a16="http://schemas.microsoft.com/office/drawing/2014/main" id="{98678852-FD82-4E90-BE26-4D9E01678873}"/>
              </a:ext>
            </a:extLst>
          </p:cNvPr>
          <p:cNvSpPr txBox="1"/>
          <p:nvPr userDrawn="1"/>
        </p:nvSpPr>
        <p:spPr>
          <a:xfrm rot="20630519">
            <a:off x="2538020" y="5819780"/>
            <a:ext cx="713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76869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5/21/2018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3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vaylokenov" TargetMode="External"/><Relationship Id="rId2" Type="http://schemas.openxmlformats.org/officeDocument/2006/relationships/hyperlink" Target="https://mytestedasp.net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eg"/><Relationship Id="rId5" Type="http://schemas.openxmlformats.org/officeDocument/2006/relationships/hyperlink" Target="https://linkedin.com/in/kenov" TargetMode="External"/><Relationship Id="rId4" Type="http://schemas.openxmlformats.org/officeDocument/2006/relationships/hyperlink" Target="https://www.facebook.com/ivaylo.kenov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jpeg"/><Relationship Id="rId7" Type="http://schemas.openxmlformats.org/officeDocument/2006/relationships/image" Target="../media/image49.pn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8.png"/><Relationship Id="rId11" Type="http://schemas.openxmlformats.org/officeDocument/2006/relationships/image" Target="../media/image53.png"/><Relationship Id="rId5" Type="http://schemas.openxmlformats.org/officeDocument/2006/relationships/image" Target="../media/image47.png"/><Relationship Id="rId10" Type="http://schemas.openxmlformats.org/officeDocument/2006/relationships/image" Target="../media/image52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s://softuni.bg/users/profile/sho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hyperlink" Target="https://softuni.bg/courses/express-js-fundamentals" TargetMode="External"/><Relationship Id="rId7" Type="http://schemas.openxmlformats.org/officeDocument/2006/relationships/hyperlink" Target="https://www.facebook.com/groups/SoftUniJSWebMay2018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hyperlink" Target="https://softuni.bg/forum/categories/107/js-web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/download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jetbrains.com/webstorm/" TargetMode="External"/><Relationship Id="rId5" Type="http://schemas.openxmlformats.org/officeDocument/2006/relationships/hyperlink" Target="https://www.visualstudio.com/" TargetMode="External"/><Relationship Id="rId4" Type="http://schemas.openxmlformats.org/officeDocument/2006/relationships/hyperlink" Target="https://www.mongodb.com/download-center" TargetMode="Externa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uperhosting.bg/" TargetMode="External"/><Relationship Id="rId13" Type="http://schemas.openxmlformats.org/officeDocument/2006/relationships/image" Target="../media/image60.png"/><Relationship Id="rId18" Type="http://schemas.openxmlformats.org/officeDocument/2006/relationships/image" Target="../media/image63.png"/><Relationship Id="rId26" Type="http://schemas.openxmlformats.org/officeDocument/2006/relationships/image" Target="../media/image26.png"/><Relationship Id="rId3" Type="http://schemas.openxmlformats.org/officeDocument/2006/relationships/hyperlink" Target="https://softuni.bg/courses/" TargetMode="External"/><Relationship Id="rId21" Type="http://schemas.openxmlformats.org/officeDocument/2006/relationships/hyperlink" Target="http://www.telenor.bg/" TargetMode="External"/><Relationship Id="rId7" Type="http://schemas.openxmlformats.org/officeDocument/2006/relationships/image" Target="../media/image16.png"/><Relationship Id="rId12" Type="http://schemas.openxmlformats.org/officeDocument/2006/relationships/hyperlink" Target="http://xs-software.com/" TargetMode="External"/><Relationship Id="rId17" Type="http://schemas.openxmlformats.org/officeDocument/2006/relationships/image" Target="../media/image62.png"/><Relationship Id="rId25" Type="http://schemas.openxmlformats.org/officeDocument/2006/relationships/hyperlink" Target="http://smartit.bg/" TargetMode="External"/><Relationship Id="rId2" Type="http://schemas.openxmlformats.org/officeDocument/2006/relationships/notesSlide" Target="../notesSlides/notesSlide7.xml"/><Relationship Id="rId16" Type="http://schemas.openxmlformats.org/officeDocument/2006/relationships/hyperlink" Target="https://aeternity.com/" TargetMode="External"/><Relationship Id="rId20" Type="http://schemas.openxmlformats.org/officeDocument/2006/relationships/image" Target="../media/image64.jpeg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ww.softwaregroup-bg.com/" TargetMode="External"/><Relationship Id="rId11" Type="http://schemas.openxmlformats.org/officeDocument/2006/relationships/image" Target="../media/image18.png"/><Relationship Id="rId24" Type="http://schemas.openxmlformats.org/officeDocument/2006/relationships/image" Target="../media/image66.png"/><Relationship Id="rId5" Type="http://schemas.openxmlformats.org/officeDocument/2006/relationships/image" Target="../media/image15.png"/><Relationship Id="rId15" Type="http://schemas.openxmlformats.org/officeDocument/2006/relationships/image" Target="../media/image61.png"/><Relationship Id="rId23" Type="http://schemas.openxmlformats.org/officeDocument/2006/relationships/hyperlink" Target="https://www.sbtech.com/" TargetMode="External"/><Relationship Id="rId10" Type="http://schemas.openxmlformats.org/officeDocument/2006/relationships/hyperlink" Target="https://netpeak.net/" TargetMode="External"/><Relationship Id="rId19" Type="http://schemas.openxmlformats.org/officeDocument/2006/relationships/hyperlink" Target="https://www.liebherr.com/en/deu/start/start-page.html" TargetMode="External"/><Relationship Id="rId4" Type="http://schemas.openxmlformats.org/officeDocument/2006/relationships/hyperlink" Target="http://www.infragistics.com/" TargetMode="External"/><Relationship Id="rId9" Type="http://schemas.openxmlformats.org/officeDocument/2006/relationships/image" Target="../media/image17.png"/><Relationship Id="rId14" Type="http://schemas.openxmlformats.org/officeDocument/2006/relationships/hyperlink" Target="http://www.indeavr.com/" TargetMode="External"/><Relationship Id="rId22" Type="http://schemas.openxmlformats.org/officeDocument/2006/relationships/image" Target="../media/image6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67.png"/><Relationship Id="rId12" Type="http://schemas.openxmlformats.org/officeDocument/2006/relationships/image" Target="../media/image7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70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69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6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hyperlink" Target="http://www.indeavr.com/" TargetMode="External"/><Relationship Id="rId3" Type="http://schemas.openxmlformats.org/officeDocument/2006/relationships/hyperlink" Target="http://www.infragistics.com/" TargetMode="External"/><Relationship Id="rId7" Type="http://schemas.openxmlformats.org/officeDocument/2006/relationships/hyperlink" Target="https://www.superhosting.bg/" TargetMode="External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hyperlink" Target="http://xs-software.com/" TargetMode="External"/><Relationship Id="rId5" Type="http://schemas.openxmlformats.org/officeDocument/2006/relationships/hyperlink" Target="http://www.softwaregroup-bg.com/" TargetMode="External"/><Relationship Id="rId10" Type="http://schemas.openxmlformats.org/officeDocument/2006/relationships/image" Target="../media/image18.png"/><Relationship Id="rId4" Type="http://schemas.openxmlformats.org/officeDocument/2006/relationships/image" Target="../media/image15.png"/><Relationship Id="rId9" Type="http://schemas.openxmlformats.org/officeDocument/2006/relationships/hyperlink" Target="https://netpeak.net/" TargetMode="External"/><Relationship Id="rId1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telenor.bg/" TargetMode="External"/><Relationship Id="rId13" Type="http://schemas.openxmlformats.org/officeDocument/2006/relationships/image" Target="../media/image26.png"/><Relationship Id="rId3" Type="http://schemas.openxmlformats.org/officeDocument/2006/relationships/hyperlink" Target="https://aeternity.com/" TargetMode="External"/><Relationship Id="rId7" Type="http://schemas.openxmlformats.org/officeDocument/2006/relationships/image" Target="../media/image23.jpeg"/><Relationship Id="rId12" Type="http://schemas.openxmlformats.org/officeDocument/2006/relationships/hyperlink" Target="http://smartit.b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ebherr.com/en/deu/start/start-page.html" TargetMode="External"/><Relationship Id="rId11" Type="http://schemas.openxmlformats.org/officeDocument/2006/relationships/image" Target="../media/image25.png"/><Relationship Id="rId5" Type="http://schemas.openxmlformats.org/officeDocument/2006/relationships/image" Target="../media/image22.png"/><Relationship Id="rId10" Type="http://schemas.openxmlformats.org/officeDocument/2006/relationships/hyperlink" Target="https://www.sbtech.com/" TargetMode="External"/><Relationship Id="rId4" Type="http://schemas.openxmlformats.org/officeDocument/2006/relationships/image" Target="../media/image21.png"/><Relationship Id="rId9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457200"/>
            <a:ext cx="7910299" cy="1476352"/>
          </a:xfrm>
        </p:spPr>
        <p:txBody>
          <a:bodyPr/>
          <a:lstStyle/>
          <a:p>
            <a:r>
              <a:rPr lang="en-US" dirty="0"/>
              <a:t>Express.js Fundamentals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965299"/>
            <a:ext cx="7910299" cy="13113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Course Overview</a:t>
            </a:r>
            <a:r>
              <a:rPr lang="bg-BG" dirty="0"/>
              <a:t>,</a:t>
            </a:r>
            <a:endParaRPr lang="en-US" dirty="0"/>
          </a:p>
          <a:p>
            <a:r>
              <a:rPr lang="en-US" dirty="0"/>
              <a:t>Trainers, Evaluation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583300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5053199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499803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840965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15" name="TextBox 14"/>
          <p:cNvSpPr txBox="1"/>
          <p:nvPr/>
        </p:nvSpPr>
        <p:spPr>
          <a:xfrm rot="576164">
            <a:off x="4872818" y="3806198"/>
            <a:ext cx="1982402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Express.js </a:t>
            </a:r>
            <a:b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Development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0D3D29C-BAF5-4006-8125-0CCBDDF50E6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30" y="2496257"/>
            <a:ext cx="2212117" cy="5517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9EDAB68-3787-4615-BBA2-C1A8F5FC8D5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50162" y="4191000"/>
            <a:ext cx="2253081" cy="24384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262" y="3276600"/>
            <a:ext cx="4279949" cy="262360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25661">
            <a:off x="7108776" y="5010242"/>
            <a:ext cx="1151113" cy="1151113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9829098" y="4864535"/>
            <a:ext cx="1512733" cy="1396190"/>
            <a:chOff x="8566101" y="4832250"/>
            <a:chExt cx="1743901" cy="1548590"/>
          </a:xfrm>
        </p:grpSpPr>
        <p:pic>
          <p:nvPicPr>
            <p:cNvPr id="20" name="Picture 6" descr="http://www.microsoft.com/web/media/gallery/apps-screenshots/Microsoft-App-Request-Routing.png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1412" y="4832250"/>
              <a:ext cx="1548590" cy="15485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http://www.iconsdb.com/icons/preview/gray/database-5-xxl.png"/>
            <p:cNvPicPr>
              <a:picLocks noChangeAspect="1" noChangeArrowheads="1"/>
            </p:cNvPicPr>
            <p:nvPr/>
          </p:nvPicPr>
          <p:blipFill>
            <a:blip r:embed="rId11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566101" y="5513521"/>
              <a:ext cx="727505" cy="7976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 the skills, gained in JS Core, by introducing </a:t>
            </a:r>
            <a:r>
              <a:rPr lang="en-US" dirty="0">
                <a:solidFill>
                  <a:schemeClr val="accent1"/>
                </a:solidFill>
              </a:rPr>
              <a:t>server-side JavaScript </a:t>
            </a:r>
            <a:r>
              <a:rPr lang="en-US" dirty="0"/>
              <a:t>technologies</a:t>
            </a:r>
          </a:p>
          <a:p>
            <a:r>
              <a:rPr lang="en-US" dirty="0"/>
              <a:t>Learn to use the most </a:t>
            </a:r>
            <a:r>
              <a:rPr lang="en-US" dirty="0">
                <a:solidFill>
                  <a:schemeClr val="accent1"/>
                </a:solidFill>
              </a:rPr>
              <a:t>common techniques </a:t>
            </a:r>
            <a:r>
              <a:rPr lang="en-US" dirty="0"/>
              <a:t>in web development</a:t>
            </a:r>
          </a:p>
          <a:p>
            <a:r>
              <a:rPr lang="en-US" dirty="0"/>
              <a:t>Apply the fundamentals of </a:t>
            </a:r>
            <a:r>
              <a:rPr lang="en-US" dirty="0">
                <a:solidFill>
                  <a:schemeClr val="accent1"/>
                </a:solidFill>
              </a:rPr>
              <a:t>application architecture </a:t>
            </a:r>
            <a:r>
              <a:rPr lang="en-US" dirty="0"/>
              <a:t>and code convention through the </a:t>
            </a:r>
            <a:r>
              <a:rPr lang="en-US" dirty="0">
                <a:solidFill>
                  <a:schemeClr val="accent1"/>
                </a:solidFill>
              </a:rPr>
              <a:t>MVC pattern</a:t>
            </a:r>
          </a:p>
          <a:p>
            <a:pPr>
              <a:spcBef>
                <a:spcPts val="3600"/>
              </a:spcBef>
            </a:pPr>
            <a:r>
              <a:rPr lang="en-US" dirty="0"/>
              <a:t>Requirements</a:t>
            </a:r>
          </a:p>
          <a:p>
            <a:pPr lvl="1"/>
            <a:r>
              <a:rPr lang="en-US" dirty="0"/>
              <a:t>HTML &amp; JS (ES 2016) coding skills – intermediate level</a:t>
            </a:r>
          </a:p>
          <a:p>
            <a:pPr lvl="1"/>
            <a:r>
              <a:rPr lang="en-US" dirty="0"/>
              <a:t>Computer English – entry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Course Objectives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886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Introduction to HTTP and Node.js</a:t>
            </a:r>
          </a:p>
          <a:p>
            <a:pPr>
              <a:lnSpc>
                <a:spcPct val="120000"/>
              </a:lnSpc>
            </a:pPr>
            <a:r>
              <a:rPr lang="en-US" dirty="0"/>
              <a:t>Node Web Server and Development Tools</a:t>
            </a:r>
          </a:p>
          <a:p>
            <a:pPr>
              <a:lnSpc>
                <a:spcPct val="120000"/>
              </a:lnSpc>
            </a:pPr>
            <a:r>
              <a:rPr lang="en-US" dirty="0"/>
              <a:t>Persistence – Files and MongoDB</a:t>
            </a:r>
          </a:p>
          <a:p>
            <a:pPr>
              <a:lnSpc>
                <a:spcPct val="120000"/>
              </a:lnSpc>
            </a:pPr>
            <a:r>
              <a:rPr lang="en-US" dirty="0"/>
              <a:t>Introduction to Express.js</a:t>
            </a:r>
          </a:p>
          <a:p>
            <a:pPr>
              <a:lnSpc>
                <a:spcPct val="120000"/>
              </a:lnSpc>
            </a:pPr>
            <a:r>
              <a:rPr lang="en-US" dirty="0"/>
              <a:t>View Engines</a:t>
            </a:r>
          </a:p>
          <a:p>
            <a:pPr>
              <a:lnSpc>
                <a:spcPct val="120000"/>
              </a:lnSpc>
            </a:pPr>
            <a:r>
              <a:rPr lang="en-US" dirty="0"/>
              <a:t>Authentication</a:t>
            </a:r>
          </a:p>
          <a:p>
            <a:pPr>
              <a:lnSpc>
                <a:spcPct val="120000"/>
              </a:lnSpc>
            </a:pPr>
            <a:r>
              <a:rPr lang="en-US" dirty="0"/>
              <a:t>Architecture &amp; Code Styling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pic>
        <p:nvPicPr>
          <p:cNvPr id="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946011" y="1639688"/>
            <a:ext cx="1845425" cy="184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Резултат с изображение за conte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2558" y="3868277"/>
            <a:ext cx="1906254" cy="199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88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 descr="A close up of a toy&#10;&#10;Description generated with high confidence">
            <a:extLst>
              <a:ext uri="{FF2B5EF4-FFF2-40B4-BE49-F238E27FC236}">
                <a16:creationId xmlns:a16="http://schemas.microsoft.com/office/drawing/2014/main" id="{878C05D6-CF25-4865-A56B-C5D53C1006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984" y="914400"/>
            <a:ext cx="4402000" cy="4402000"/>
          </a:xfrm>
          <a:prstGeom prst="rect">
            <a:avLst/>
          </a:prstGeom>
        </p:spPr>
      </p:pic>
      <p:sp>
        <p:nvSpPr>
          <p:cNvPr id="6" name="Title 4"/>
          <p:cNvSpPr>
            <a:spLocks noGrp="1"/>
          </p:cNvSpPr>
          <p:nvPr>
            <p:ph type="title"/>
          </p:nvPr>
        </p:nvSpPr>
        <p:spPr>
          <a:xfrm>
            <a:off x="1626748" y="5580200"/>
            <a:ext cx="8938472" cy="820600"/>
          </a:xfrm>
        </p:spPr>
        <p:txBody>
          <a:bodyPr/>
          <a:lstStyle/>
          <a:p>
            <a:pPr algn="ctr"/>
            <a:r>
              <a:rPr lang="en-US" dirty="0"/>
              <a:t>The Trainers Team</a:t>
            </a:r>
          </a:p>
        </p:txBody>
      </p:sp>
    </p:spTree>
    <p:extLst>
      <p:ext uri="{BB962C8B-B14F-4D97-AF65-F5344CB8AC3E}">
        <p14:creationId xmlns:p14="http://schemas.microsoft.com/office/powerpoint/2010/main" val="2402725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88815" y="1066800"/>
            <a:ext cx="8648797" cy="545820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Ivaylo Kenov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Various job titles at the same time:</a:t>
            </a:r>
            <a:endParaRPr lang="bg-BG" dirty="0"/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Mathematical competitions champion</a:t>
            </a:r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Full Stack Technical Trainer</a:t>
            </a:r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Senior Software Developer</a:t>
            </a:r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Solutions Architect &amp; Technical Lead</a:t>
            </a:r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One-man army @ </a:t>
            </a:r>
            <a:r>
              <a:rPr lang="en-US" dirty="0">
                <a:hlinkClick r:id="rId2"/>
              </a:rPr>
              <a:t>https://MyTestedASP.NET</a:t>
            </a:r>
            <a:endParaRPr lang="en-US" dirty="0"/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i="1" dirty="0"/>
              <a:t>{Insert Jot Title Here}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Contacts</a:t>
            </a:r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hlinkClick r:id="rId3"/>
              </a:rPr>
              <a:t>https://github.com/ivaylokenov</a:t>
            </a:r>
            <a:r>
              <a:rPr lang="en-US" dirty="0"/>
              <a:t> </a:t>
            </a:r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hlinkClick r:id="rId4"/>
              </a:rPr>
              <a:t>https://facebook.com/ivaylo.kenov</a:t>
            </a:r>
            <a:endParaRPr lang="en-US" dirty="0"/>
          </a:p>
          <a:p>
            <a:pPr lvl="2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hlinkClick r:id="rId5"/>
              </a:rPr>
              <a:t>https://linkedin.com/in/kenov</a:t>
            </a:r>
            <a:r>
              <a:rPr lang="en-US" dirty="0"/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Trainers Team</a:t>
            </a:r>
          </a:p>
        </p:txBody>
      </p:sp>
      <p:pic>
        <p:nvPicPr>
          <p:cNvPr id="6" name="Picture 2" descr="https://scontent-fra3-1.xx.fbcdn.net/v/t1.0-9/13709848_10206661063425528_7932071725570569804_n.jpg?oh=4e746dfa5f10219a0868fec355b67a9b&amp;oe=58457DE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5326" y="1638901"/>
            <a:ext cx="2792095" cy="2792096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  <a:alpha val="30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9014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8266199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Viktor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Kostadinov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Training Director 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Experienced Technical Trainer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Passionate about JavaScript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Programmed as a hobby since high school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Interests include astronomy and game development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Trainers Team (2)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5326" y="1645828"/>
            <a:ext cx="2800610" cy="2800610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  <a:alpha val="30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275922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Lessons</a:t>
            </a:r>
            <a:r>
              <a:rPr lang="en-US" sz="3600" dirty="0"/>
              <a:t>: ~30 hours (onsite + videos)</a:t>
            </a:r>
          </a:p>
          <a:p>
            <a:pPr>
              <a:lnSpc>
                <a:spcPct val="120000"/>
              </a:lnSpc>
            </a:pPr>
            <a:r>
              <a:rPr lang="en-US" sz="3600" dirty="0"/>
              <a:t>Practical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exercises</a:t>
            </a:r>
            <a:r>
              <a:rPr lang="en-US" sz="3600" dirty="0"/>
              <a:t> (in class): ~30 hours</a:t>
            </a:r>
          </a:p>
          <a:p>
            <a:pPr>
              <a:lnSpc>
                <a:spcPct val="120000"/>
              </a:lnSpc>
              <a:spcBef>
                <a:spcPts val="30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Exam</a:t>
            </a:r>
            <a:r>
              <a:rPr lang="en-US" sz="3600" dirty="0"/>
              <a:t>: 6 hours</a:t>
            </a:r>
          </a:p>
          <a:p>
            <a:pPr>
              <a:lnSpc>
                <a:spcPct val="120000"/>
              </a:lnSpc>
            </a:pPr>
            <a:r>
              <a:rPr lang="en-US" sz="3600" dirty="0"/>
              <a:t>Exam date: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17 June 2018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Duration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78E31E-907D-4682-B0A2-59B5BEB4C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3048000"/>
            <a:ext cx="2888293" cy="304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1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C3D611-83A9-4DFF-BD0D-AE6061924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BA88C-C72C-46FC-B1CD-F9B946D90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course assignments require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searching online</a:t>
            </a:r>
          </a:p>
          <a:p>
            <a:pPr lvl="1"/>
            <a:r>
              <a:rPr lang="en-US" dirty="0"/>
              <a:t>This is an important part of the learning process</a:t>
            </a:r>
          </a:p>
          <a:p>
            <a:pPr lvl="1"/>
            <a:r>
              <a:rPr lang="en-US" dirty="0"/>
              <a:t>Some exercises intentionally have no hints</a:t>
            </a:r>
          </a:p>
          <a:p>
            <a:pPr>
              <a:spcBef>
                <a:spcPts val="1800"/>
              </a:spcBef>
            </a:pPr>
            <a:r>
              <a:rPr lang="en-US" dirty="0"/>
              <a:t>Learn to find solutions!</a:t>
            </a:r>
          </a:p>
          <a:p>
            <a:pPr lvl="1"/>
            <a:r>
              <a:rPr lang="en-US" dirty="0"/>
              <a:t>Software development includes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everyday searching and learning</a:t>
            </a:r>
          </a:p>
          <a:p>
            <a:pPr lvl="1"/>
            <a:r>
              <a:rPr lang="en-US" dirty="0"/>
              <a:t>No excuses, just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learn to study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Developers learn new technologies, tools, languages every day!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141AF62-65D2-47C8-ACCC-4D20F874D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to Search Online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7B78E1C-877B-427F-AAEF-BEAD8D3C6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6502" y="3956598"/>
            <a:ext cx="1591194" cy="1774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087262-3054-478E-93C5-581F1CE8636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BEEDC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161212" y="3874306"/>
            <a:ext cx="1939930" cy="19461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D0849A-0B29-4F4F-8E67-058FA055A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8475" y="1981200"/>
            <a:ext cx="1719221" cy="169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796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Scoring System for the Course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Exam</a:t>
            </a:r>
            <a:r>
              <a:rPr lang="en-US" sz="3600" dirty="0"/>
              <a:t> –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</a:rPr>
              <a:t>90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(exercises) </a:t>
            </a:r>
            <a:r>
              <a:rPr lang="en-US" sz="3600" dirty="0"/>
              <a:t>–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Bonuses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: up to</a:t>
            </a:r>
            <a:r>
              <a:rPr lang="en-US" sz="3600" dirty="0"/>
              <a:t>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 lvl="1"/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Presence in class: 5%</a:t>
            </a:r>
            <a:b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(onsite students only)</a:t>
            </a:r>
          </a:p>
          <a:p>
            <a:pPr lvl="1"/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Forum activities: 5%</a:t>
            </a:r>
          </a:p>
        </p:txBody>
      </p:sp>
      <p:pic>
        <p:nvPicPr>
          <p:cNvPr id="6" name="Picture 2" descr="https://www.gladstonebrookes.co.uk/wp-content/uploads/2013/10/credit-score-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768" y="4038600"/>
            <a:ext cx="2770844" cy="151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1B7847-606E-48DA-A244-435ABDF861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212" y="1371600"/>
            <a:ext cx="2649772" cy="220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74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048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Doing your homework is very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important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Programming can only be learned through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 lot of practice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You should write code every day!</a:t>
            </a:r>
          </a:p>
          <a:p>
            <a:r>
              <a:rPr lang="en-US" dirty="0"/>
              <a:t>Each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lesson</a:t>
            </a:r>
            <a:r>
              <a:rPr lang="en-US" dirty="0"/>
              <a:t> is followed by many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exercises</a:t>
            </a:r>
          </a:p>
          <a:p>
            <a:pPr lvl="1"/>
            <a:r>
              <a:rPr lang="en-US" dirty="0"/>
              <a:t>Try to solve them in class</a:t>
            </a:r>
          </a:p>
          <a:p>
            <a:pPr lvl="1"/>
            <a:r>
              <a:rPr lang="en-US" dirty="0"/>
              <a:t>The rest are your homework</a:t>
            </a:r>
          </a:p>
          <a:p>
            <a:r>
              <a:rPr lang="en-US" dirty="0"/>
              <a:t>Homework assignments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due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days </a:t>
            </a:r>
            <a:r>
              <a:rPr lang="en-US" dirty="0"/>
              <a:t>after each lecture</a:t>
            </a:r>
          </a:p>
          <a:p>
            <a:r>
              <a:rPr lang="en-US" dirty="0"/>
              <a:t>Submission through the </a:t>
            </a:r>
            <a:r>
              <a:rPr lang="en-US" dirty="0">
                <a:solidFill>
                  <a:schemeClr val="accent1"/>
                </a:solidFill>
              </a:rPr>
              <a:t>course page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13812" y="2743201"/>
            <a:ext cx="2209799" cy="220979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168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1" y="1900001"/>
            <a:ext cx="7086600" cy="820600"/>
          </a:xfrm>
        </p:spPr>
        <p:txBody>
          <a:bodyPr/>
          <a:lstStyle/>
          <a:p>
            <a:pPr algn="r"/>
            <a:r>
              <a:rPr lang="en-US" dirty="0"/>
              <a:t>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1" y="2862680"/>
            <a:ext cx="7924800" cy="719034"/>
          </a:xfrm>
        </p:spPr>
        <p:txBody>
          <a:bodyPr/>
          <a:lstStyle/>
          <a:p>
            <a:pPr algn="r"/>
            <a:r>
              <a:rPr lang="en-US" dirty="0"/>
              <a:t>What We Need Additionally?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4211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4987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962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51212" y="457200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308611" y="438149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56411" y="609599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71678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162075">
            <a:off x="2613517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14468" y="3894912"/>
            <a:ext cx="2457888" cy="2457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0012" y="1216553"/>
            <a:ext cx="2460668" cy="242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20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r>
              <a:rPr lang="en-US" dirty="0"/>
              <a:t>Course Objectives</a:t>
            </a:r>
          </a:p>
          <a:p>
            <a:r>
              <a:rPr lang="en-US" dirty="0"/>
              <a:t>Course Program</a:t>
            </a:r>
          </a:p>
          <a:p>
            <a:r>
              <a:rPr lang="en-US" dirty="0"/>
              <a:t>Trainers Team</a:t>
            </a:r>
          </a:p>
          <a:p>
            <a:r>
              <a:rPr lang="en-US" dirty="0"/>
              <a:t>Course Schedule</a:t>
            </a:r>
          </a:p>
          <a:p>
            <a:r>
              <a:rPr lang="en-US" dirty="0"/>
              <a:t>Exams and Evaluation</a:t>
            </a:r>
          </a:p>
          <a:p>
            <a:r>
              <a:rPr lang="en-US" dirty="0"/>
              <a:t>Learning Resources</a:t>
            </a:r>
          </a:p>
        </p:txBody>
      </p:sp>
      <p:pic>
        <p:nvPicPr>
          <p:cNvPr id="5" name="Picture 4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8A4321C1-0DAC-40C4-A4A0-54B7CB9291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23072" y="1371600"/>
            <a:ext cx="3572162" cy="4385137"/>
          </a:xfrm>
          <a:prstGeom prst="rect">
            <a:avLst/>
          </a:prstGeom>
        </p:spPr>
      </p:pic>
      <p:pic>
        <p:nvPicPr>
          <p:cNvPr id="7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74211" y="1354975"/>
            <a:ext cx="1845425" cy="184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Резултат с изображение за content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758" y="3583564"/>
            <a:ext cx="1906254" cy="199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Students can either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Take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RFID chip </a:t>
            </a:r>
            <a:r>
              <a:rPr lang="en-US" dirty="0"/>
              <a:t>from SoftUni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Or use their own chip / card</a:t>
            </a:r>
            <a:r>
              <a:rPr lang="bg-BG" dirty="0"/>
              <a:t> (125</a:t>
            </a:r>
            <a:r>
              <a:rPr lang="en-US" dirty="0"/>
              <a:t> KHz)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Register your chip number in your SoftUni profile: </a:t>
            </a:r>
            <a:r>
              <a:rPr lang="en-US" dirty="0">
                <a:hlinkClick r:id="rId2"/>
              </a:rPr>
              <a:t>https://softuni.bg/users/profile/show</a:t>
            </a:r>
            <a:endParaRPr lang="en-US" dirty="0"/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Check-in at the reception every time</a:t>
            </a:r>
            <a:br>
              <a:rPr lang="bg-BG" dirty="0"/>
            </a:br>
            <a:r>
              <a:rPr lang="en-US" dirty="0"/>
              <a:t>when you come</a:t>
            </a:r>
            <a:r>
              <a:rPr lang="bg-BG" dirty="0"/>
              <a:t> </a:t>
            </a:r>
            <a:r>
              <a:rPr lang="en-US" dirty="0"/>
              <a:t>in SoftUni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See your last visits in your profile: </a:t>
            </a:r>
            <a:r>
              <a:rPr lang="en-US" dirty="0">
                <a:hlinkClick r:id="rId2"/>
              </a:rPr>
              <a:t>https://softuni.bg/users/profile/show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RFID Chip</a:t>
            </a:r>
          </a:p>
        </p:txBody>
      </p:sp>
      <p:pic>
        <p:nvPicPr>
          <p:cNvPr id="11" name="Picture 2" descr="http://www.robotshop.com/media/catalog/product/cache/1/image/515x515/9df78eab33525d08d6e5fb8d27136e95/p/a/parallax-125khz-rfid-tag-key-fob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2212" y="685800"/>
            <a:ext cx="2082394" cy="2082395"/>
          </a:xfrm>
          <a:prstGeom prst="roundRect">
            <a:avLst>
              <a:gd name="adj" fmla="val 155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www.stronglink-rfid.com/image/readers/sl102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212" y="4114800"/>
            <a:ext cx="2265326" cy="2265326"/>
          </a:xfrm>
          <a:prstGeom prst="roundRect">
            <a:avLst>
              <a:gd name="adj" fmla="val 155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3500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  <a:spcAft>
                <a:spcPts val="1800"/>
              </a:spcAft>
            </a:pPr>
            <a:r>
              <a:rPr lang="en-US" dirty="0"/>
              <a:t>Official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site</a:t>
            </a:r>
            <a:r>
              <a:rPr lang="en-US" dirty="0"/>
              <a:t>:</a:t>
            </a:r>
          </a:p>
          <a:p>
            <a:pPr>
              <a:spcBef>
                <a:spcPts val="1200"/>
              </a:spcBef>
              <a:spcAft>
                <a:spcPts val="1800"/>
              </a:spcAft>
            </a:pPr>
            <a:endParaRPr lang="en-US" sz="3200" dirty="0"/>
          </a:p>
          <a:p>
            <a:pPr>
              <a:spcBef>
                <a:spcPts val="1200"/>
              </a:spcBef>
              <a:spcAft>
                <a:spcPts val="1800"/>
              </a:spcAft>
            </a:pPr>
            <a:r>
              <a:rPr lang="en-US" sz="3200" dirty="0"/>
              <a:t>Official discussion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forum</a:t>
            </a:r>
            <a:r>
              <a:rPr lang="en-US" sz="3200" dirty="0"/>
              <a:t>:</a:t>
            </a:r>
          </a:p>
          <a:p>
            <a:pPr>
              <a:spcBef>
                <a:spcPts val="1200"/>
              </a:spcBef>
              <a:spcAft>
                <a:spcPts val="1800"/>
              </a:spcAft>
            </a:pPr>
            <a:endParaRPr lang="en-US" dirty="0"/>
          </a:p>
          <a:p>
            <a:pPr>
              <a:spcBef>
                <a:spcPts val="1200"/>
              </a:spcBef>
              <a:spcAft>
                <a:spcPts val="1800"/>
              </a:spcAft>
            </a:pPr>
            <a:r>
              <a:rPr lang="en-US" dirty="0"/>
              <a:t>Official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Facebook group</a:t>
            </a:r>
            <a:r>
              <a:rPr lang="en-US" dirty="0"/>
              <a:t>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Web Site, Forum and FB Group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60412" y="1924966"/>
            <a:ext cx="8763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softuni.bg/courses/express-js-fundamentals</a:t>
            </a:r>
            <a:endParaRPr lang="en-US" sz="28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60412" y="3694544"/>
            <a:ext cx="8763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32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4"/>
              </a:rPr>
              <a:t>softuni.bg/forum/categories/107/js-web</a:t>
            </a:r>
            <a:endParaRPr lang="en-US" sz="32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6374" y="3159069"/>
            <a:ext cx="1468238" cy="14682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83044" y="1410856"/>
            <a:ext cx="1374490" cy="1374490"/>
          </a:xfrm>
          <a:prstGeom prst="rect">
            <a:avLst/>
          </a:prstGeom>
        </p:spPr>
      </p:pic>
      <p:sp>
        <p:nvSpPr>
          <p:cNvPr id="16" name="Rounded Rectangle 6"/>
          <p:cNvSpPr/>
          <p:nvPr/>
        </p:nvSpPr>
        <p:spPr>
          <a:xfrm>
            <a:off x="760412" y="5560288"/>
            <a:ext cx="8763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32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7"/>
              </a:rPr>
              <a:t>fb.com/groups/SoftUniJSWebMay2018</a:t>
            </a:r>
            <a:endParaRPr lang="en-US" sz="32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032" name="Picture 8" descr="Резултат с изображение за facebook icon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4175" y="4988165"/>
            <a:ext cx="1412635" cy="141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222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lecture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slides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videos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assignments</a:t>
            </a:r>
            <a:r>
              <a:rPr lang="en-US"/>
              <a:t>,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projects</a:t>
            </a:r>
            <a:br>
              <a:rPr lang="en-US">
                <a:solidFill>
                  <a:schemeClr val="tx2">
                    <a:lumMod val="75000"/>
                  </a:schemeClr>
                </a:solidFill>
              </a:rPr>
            </a:br>
            <a:r>
              <a:rPr lang="en-US"/>
              <a:t>and </a:t>
            </a:r>
            <a:r>
              <a:rPr lang="en-US" dirty="0"/>
              <a:t>other resources are open content, available for free</a:t>
            </a:r>
          </a:p>
          <a:p>
            <a:pPr lvl="1"/>
            <a:r>
              <a:rPr lang="en-US" dirty="0"/>
              <a:t>Visit the course web site to access the course resources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Software Technologies Slides and Videos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0651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Software needed for this course:</a:t>
            </a:r>
            <a:endParaRPr lang="bg-BG" dirty="0"/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accent1"/>
                </a:solidFill>
              </a:rPr>
              <a:t>Node.js </a:t>
            </a:r>
            <a:r>
              <a:rPr lang="en-US" dirty="0"/>
              <a:t>(Current Version) - </a:t>
            </a:r>
            <a:r>
              <a:rPr lang="en-US" dirty="0">
                <a:hlinkClick r:id="rId3"/>
              </a:rPr>
              <a:t>https://nodejs.org/en/download/</a:t>
            </a:r>
            <a:r>
              <a:rPr lang="en-US" dirty="0"/>
              <a:t> 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accent1"/>
                </a:solidFill>
              </a:rPr>
              <a:t>MongoDB</a:t>
            </a:r>
            <a:r>
              <a:rPr lang="en-US" dirty="0"/>
              <a:t> - </a:t>
            </a:r>
            <a:r>
              <a:rPr lang="en-US" dirty="0">
                <a:hlinkClick r:id="rId4"/>
              </a:rPr>
              <a:t>https://www.mongodb.com/download-center</a:t>
            </a:r>
            <a:r>
              <a:rPr lang="en-US" dirty="0"/>
              <a:t> 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accent1"/>
                </a:solidFill>
              </a:rPr>
              <a:t>Visual Studio</a:t>
            </a:r>
            <a:r>
              <a:rPr lang="bg-BG"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accent1"/>
                </a:solidFill>
              </a:rPr>
              <a:t>Code </a:t>
            </a:r>
            <a:r>
              <a:rPr lang="en-US" dirty="0"/>
              <a:t>– </a:t>
            </a:r>
            <a:r>
              <a:rPr lang="en-US" dirty="0">
                <a:hlinkClick r:id="rId5"/>
              </a:rPr>
              <a:t>https://www.visualstudio.com</a:t>
            </a:r>
            <a:r>
              <a:rPr lang="en-US" dirty="0"/>
              <a:t> </a:t>
            </a:r>
          </a:p>
          <a:p>
            <a:pPr marL="377887" lvl="1" indent="0">
              <a:lnSpc>
                <a:spcPct val="110000"/>
              </a:lnSpc>
              <a:buNone/>
            </a:pPr>
            <a:r>
              <a:rPr lang="en-US" dirty="0"/>
              <a:t>or</a:t>
            </a:r>
          </a:p>
          <a:p>
            <a:pPr lvl="1">
              <a:lnSpc>
                <a:spcPct val="110000"/>
              </a:lnSpc>
            </a:pPr>
            <a:r>
              <a:rPr lang="en-US" noProof="1">
                <a:solidFill>
                  <a:schemeClr val="accent1"/>
                </a:solidFill>
              </a:rPr>
              <a:t>WebStorm</a:t>
            </a:r>
            <a:r>
              <a:rPr lang="en-US" dirty="0"/>
              <a:t> – </a:t>
            </a:r>
            <a:r>
              <a:rPr lang="en-US" dirty="0">
                <a:hlinkClick r:id="rId6"/>
              </a:rPr>
              <a:t>https://jetbrains.com/webstorm/</a:t>
            </a:r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Software</a:t>
            </a:r>
          </a:p>
        </p:txBody>
      </p:sp>
    </p:spTree>
    <p:extLst>
      <p:ext uri="{BB962C8B-B14F-4D97-AF65-F5344CB8AC3E}">
        <p14:creationId xmlns:p14="http://schemas.microsoft.com/office/powerpoint/2010/main" val="9200356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https://softuni.bg/courses/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Course Introduction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008812" y="1295400"/>
            <a:ext cx="5003176" cy="4767176"/>
            <a:chOff x="7274741" y="1783165"/>
            <a:chExt cx="4634157" cy="4415564"/>
          </a:xfrm>
        </p:grpSpPr>
        <p:pic>
          <p:nvPicPr>
            <p:cNvPr id="13" name="Picture 12">
              <a:hlinkClick r:id="rId4"/>
              <a:extLst/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439815" y="1783165"/>
              <a:ext cx="2467918" cy="536932"/>
            </a:xfrm>
            <a:prstGeom prst="roundRect">
              <a:avLst>
                <a:gd name="adj" fmla="val 3250"/>
              </a:avLst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  <a:softEdge rad="0"/>
            </a:effectLst>
          </p:spPr>
        </p:pic>
        <p:pic>
          <p:nvPicPr>
            <p:cNvPr id="14" name="Picture 13">
              <a:hlinkClick r:id="rId6"/>
              <a:extLst/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74741" y="2448642"/>
              <a:ext cx="2801416" cy="653664"/>
            </a:xfrm>
            <a:prstGeom prst="roundRect">
              <a:avLst>
                <a:gd name="adj" fmla="val 4155"/>
              </a:avLst>
            </a:prstGeom>
          </p:spPr>
        </p:pic>
        <p:pic>
          <p:nvPicPr>
            <p:cNvPr id="15" name="Picture 14">
              <a:hlinkClick r:id="rId8"/>
              <a:extLst/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186210" y="3230850"/>
              <a:ext cx="1721523" cy="722243"/>
            </a:xfrm>
            <a:prstGeom prst="roundRect">
              <a:avLst>
                <a:gd name="adj" fmla="val 2634"/>
              </a:avLst>
            </a:prstGeom>
          </p:spPr>
        </p:pic>
        <p:pic>
          <p:nvPicPr>
            <p:cNvPr id="16" name="Picture 15">
              <a:hlinkClick r:id="rId10"/>
              <a:extLst/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4741" y="3230849"/>
              <a:ext cx="2801416" cy="722243"/>
            </a:xfrm>
            <a:prstGeom prst="roundRect">
              <a:avLst>
                <a:gd name="adj" fmla="val 5533"/>
              </a:avLst>
            </a:prstGeom>
          </p:spPr>
        </p:pic>
        <p:pic>
          <p:nvPicPr>
            <p:cNvPr id="17" name="Picture 16">
              <a:hlinkClick r:id="rId12"/>
              <a:extLst/>
            </p:cNvPr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188024" y="2448641"/>
              <a:ext cx="1720874" cy="653664"/>
            </a:xfrm>
            <a:prstGeom prst="roundRect">
              <a:avLst>
                <a:gd name="adj" fmla="val 3568"/>
              </a:avLst>
            </a:prstGeom>
          </p:spPr>
        </p:pic>
        <p:pic>
          <p:nvPicPr>
            <p:cNvPr id="18" name="Picture 17">
              <a:hlinkClick r:id="rId14"/>
              <a:extLst/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4741" y="1783165"/>
              <a:ext cx="2070634" cy="536932"/>
            </a:xfrm>
            <a:prstGeom prst="roundRect">
              <a:avLst>
                <a:gd name="adj" fmla="val 3378"/>
              </a:avLst>
            </a:prstGeom>
          </p:spPr>
        </p:pic>
        <p:pic>
          <p:nvPicPr>
            <p:cNvPr id="20" name="Picture 19">
              <a:hlinkClick r:id="rId16"/>
              <a:extLst/>
            </p:cNvPr>
            <p:cNvPicPr>
              <a:picLocks noChangeAspect="1"/>
            </p:cNvPicPr>
            <p:nvPr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16685" y="4851971"/>
              <a:ext cx="1792213" cy="1346758"/>
            </a:xfrm>
            <a:prstGeom prst="roundRect">
              <a:avLst>
                <a:gd name="adj" fmla="val 3461"/>
              </a:avLst>
            </a:prstGeom>
          </p:spPr>
        </p:pic>
        <p:pic>
          <p:nvPicPr>
            <p:cNvPr id="21" name="Picture 20">
              <a:extLst/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25439" y="4083176"/>
              <a:ext cx="1483459" cy="638712"/>
            </a:xfrm>
            <a:prstGeom prst="roundRect">
              <a:avLst>
                <a:gd name="adj" fmla="val 3586"/>
              </a:avLst>
            </a:prstGeom>
          </p:spPr>
        </p:pic>
        <p:pic>
          <p:nvPicPr>
            <p:cNvPr id="22" name="Picture 21">
              <a:hlinkClick r:id="rId19"/>
              <a:extLst/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6156" y="5604719"/>
              <a:ext cx="2705848" cy="594010"/>
            </a:xfrm>
            <a:prstGeom prst="roundRect">
              <a:avLst>
                <a:gd name="adj" fmla="val 5492"/>
              </a:avLst>
            </a:prstGeom>
          </p:spPr>
        </p:pic>
        <p:pic>
          <p:nvPicPr>
            <p:cNvPr id="24" name="Picture 23">
              <a:hlinkClick r:id="rId21"/>
              <a:extLst/>
            </p:cNvPr>
            <p:cNvPicPr>
              <a:picLocks noChangeAspect="1"/>
            </p:cNvPicPr>
            <p:nvPr/>
          </p:nvPicPr>
          <p:blipFill rotWithShape="1"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64468" y="4074432"/>
              <a:ext cx="1433578" cy="647455"/>
            </a:xfrm>
            <a:prstGeom prst="roundRect">
              <a:avLst>
                <a:gd name="adj" fmla="val 4755"/>
              </a:avLst>
            </a:prstGeom>
          </p:spPr>
        </p:pic>
        <p:pic>
          <p:nvPicPr>
            <p:cNvPr id="25" name="Picture 24">
              <a:hlinkClick r:id="rId23"/>
              <a:extLst/>
            </p:cNvPr>
            <p:cNvPicPr>
              <a:picLocks noChangeAspect="1"/>
            </p:cNvPicPr>
            <p:nvPr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4741" y="4065688"/>
              <a:ext cx="1462334" cy="656199"/>
            </a:xfrm>
            <a:prstGeom prst="roundRect">
              <a:avLst>
                <a:gd name="adj" fmla="val 6970"/>
              </a:avLst>
            </a:prstGeom>
          </p:spPr>
        </p:pic>
        <p:pic>
          <p:nvPicPr>
            <p:cNvPr id="27" name="Picture 26">
              <a:hlinkClick r:id="rId25"/>
              <a:extLst/>
            </p:cNvPr>
            <p:cNvPicPr>
              <a:picLocks noChangeAspect="1"/>
            </p:cNvPicPr>
            <p:nvPr/>
          </p:nvPicPr>
          <p:blipFill rotWithShape="1"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76156" y="4866298"/>
              <a:ext cx="2705848" cy="594010"/>
            </a:xfrm>
            <a:prstGeom prst="roundRect">
              <a:avLst>
                <a:gd name="adj" fmla="val 6594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1673719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59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1001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485" y="3265920"/>
            <a:ext cx="1467096" cy="365922"/>
          </a:xfrm>
          <a:prstGeom prst="rect">
            <a:avLst/>
          </a:prstGeom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1224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6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dirty="0" err="1"/>
              <a:t>js</a:t>
            </a:r>
            <a:r>
              <a:rPr lang="en-US" sz="11500" b="1" dirty="0"/>
              <a:t>-web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358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40341"/>
            <a:ext cx="9577597" cy="1110780"/>
          </a:xfrm>
        </p:spPr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79A9B1A9-22B2-4951-AB2F-D999C85A7C9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32015" y="1200163"/>
            <a:ext cx="6041581" cy="1314435"/>
          </a:xfrm>
          <a:prstGeom prst="roundRect">
            <a:avLst>
              <a:gd name="adj" fmla="val 3250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0"/>
          </a:effectLst>
        </p:spPr>
      </p:pic>
      <p:pic>
        <p:nvPicPr>
          <p:cNvPr id="444419" name="Picture 444418">
            <a:hlinkClick r:id="rId5"/>
            <a:extLst>
              <a:ext uri="{FF2B5EF4-FFF2-40B4-BE49-F238E27FC236}">
                <a16:creationId xmlns:a16="http://schemas.microsoft.com/office/drawing/2014/main" id="{11AB864B-16DB-4E79-8D1D-17DC466451F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1812" y="2829281"/>
            <a:ext cx="6858000" cy="1600200"/>
          </a:xfrm>
          <a:prstGeom prst="roundRect">
            <a:avLst>
              <a:gd name="adj" fmla="val 4155"/>
            </a:avLst>
          </a:prstGeom>
        </p:spPr>
      </p:pic>
      <p:pic>
        <p:nvPicPr>
          <p:cNvPr id="444421" name="Picture 444420">
            <a:hlinkClick r:id="rId7"/>
            <a:extLst>
              <a:ext uri="{FF2B5EF4-FFF2-40B4-BE49-F238E27FC236}">
                <a16:creationId xmlns:a16="http://schemas.microsoft.com/office/drawing/2014/main" id="{802FA4FB-578E-4705-B215-7F8F37CE13F6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59227" y="4744163"/>
            <a:ext cx="4214369" cy="1768085"/>
          </a:xfrm>
          <a:prstGeom prst="roundRect">
            <a:avLst>
              <a:gd name="adj" fmla="val 2634"/>
            </a:avLst>
          </a:prstGeom>
        </p:spPr>
      </p:pic>
      <p:pic>
        <p:nvPicPr>
          <p:cNvPr id="444423" name="Picture 444422">
            <a:hlinkClick r:id="rId9"/>
            <a:extLst>
              <a:ext uri="{FF2B5EF4-FFF2-40B4-BE49-F238E27FC236}">
                <a16:creationId xmlns:a16="http://schemas.microsoft.com/office/drawing/2014/main" id="{EF7BD900-3620-4A4E-AAB5-2F447B3E49D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2" y="4744162"/>
            <a:ext cx="6858000" cy="1768085"/>
          </a:xfrm>
          <a:prstGeom prst="roundRect">
            <a:avLst>
              <a:gd name="adj" fmla="val 5533"/>
            </a:avLst>
          </a:prstGeom>
        </p:spPr>
      </p:pic>
      <p:pic>
        <p:nvPicPr>
          <p:cNvPr id="444425" name="Picture 444424">
            <a:hlinkClick r:id="rId11"/>
            <a:extLst>
              <a:ext uri="{FF2B5EF4-FFF2-40B4-BE49-F238E27FC236}">
                <a16:creationId xmlns:a16="http://schemas.microsoft.com/office/drawing/2014/main" id="{31ED335E-3E51-4A9B-86AC-097CE7D2D4DB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3667" y="2829280"/>
            <a:ext cx="4212781" cy="1600200"/>
          </a:xfrm>
          <a:prstGeom prst="roundRect">
            <a:avLst>
              <a:gd name="adj" fmla="val 3568"/>
            </a:avLst>
          </a:prstGeom>
        </p:spPr>
      </p:pic>
      <p:pic>
        <p:nvPicPr>
          <p:cNvPr id="444427" name="Picture 444426">
            <a:hlinkClick r:id="rId13"/>
            <a:extLst>
              <a:ext uri="{FF2B5EF4-FFF2-40B4-BE49-F238E27FC236}">
                <a16:creationId xmlns:a16="http://schemas.microsoft.com/office/drawing/2014/main" id="{C30DB1A6-D05A-495D-B01B-A5BAE54F89F0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2" y="1200163"/>
            <a:ext cx="5069009" cy="1314435"/>
          </a:xfrm>
          <a:prstGeom prst="roundRect">
            <a:avLst>
              <a:gd name="adj" fmla="val 3378"/>
            </a:avLst>
          </a:prstGeom>
        </p:spPr>
      </p:pic>
    </p:spTree>
    <p:extLst>
      <p:ext uri="{BB962C8B-B14F-4D97-AF65-F5344CB8AC3E}">
        <p14:creationId xmlns:p14="http://schemas.microsoft.com/office/powerpoint/2010/main" val="582614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57F6CA19-B6C5-4C43-B80C-7F86ADB9D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012" y="3104112"/>
            <a:ext cx="4423164" cy="3323785"/>
          </a:xfrm>
          <a:prstGeom prst="roundRect">
            <a:avLst>
              <a:gd name="adj" fmla="val 3461"/>
            </a:avLst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4B82B5-A24C-40BD-88A8-9F0719240E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1206733"/>
            <a:ext cx="3661164" cy="1576334"/>
          </a:xfrm>
          <a:prstGeom prst="roundRect">
            <a:avLst>
              <a:gd name="adj" fmla="val 3586"/>
            </a:avLst>
          </a:prstGeom>
        </p:spPr>
      </p:pic>
      <p:pic>
        <p:nvPicPr>
          <p:cNvPr id="8" name="Picture 7">
            <a:hlinkClick r:id="rId6"/>
            <a:extLst>
              <a:ext uri="{FF2B5EF4-FFF2-40B4-BE49-F238E27FC236}">
                <a16:creationId xmlns:a16="http://schemas.microsoft.com/office/drawing/2014/main" id="{CB5D3A57-F9B4-4DCE-A831-7E040653E16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4961886"/>
            <a:ext cx="6678008" cy="1466012"/>
          </a:xfrm>
          <a:prstGeom prst="roundRect">
            <a:avLst>
              <a:gd name="adj" fmla="val 5492"/>
            </a:avLst>
          </a:prstGeom>
        </p:spPr>
      </p:pic>
      <p:pic>
        <p:nvPicPr>
          <p:cNvPr id="10" name="Picture 9">
            <a:hlinkClick r:id="rId8"/>
            <a:extLst>
              <a:ext uri="{FF2B5EF4-FFF2-40B4-BE49-F238E27FC236}">
                <a16:creationId xmlns:a16="http://schemas.microsoft.com/office/drawing/2014/main" id="{A05A9AFA-1694-4FF9-800A-2B4E62A8985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75551" y="1185153"/>
            <a:ext cx="3538056" cy="1597914"/>
          </a:xfrm>
          <a:prstGeom prst="roundRect">
            <a:avLst>
              <a:gd name="adj" fmla="val 4755"/>
            </a:avLst>
          </a:prstGeom>
        </p:spPr>
      </p:pic>
      <p:pic>
        <p:nvPicPr>
          <p:cNvPr id="13" name="Picture 12">
            <a:hlinkClick r:id="rId10"/>
            <a:extLst>
              <a:ext uri="{FF2B5EF4-FFF2-40B4-BE49-F238E27FC236}">
                <a16:creationId xmlns:a16="http://schemas.microsoft.com/office/drawing/2014/main" id="{C5733A8A-180C-42DB-A531-617A616CF1FC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20" y="1163573"/>
            <a:ext cx="3609026" cy="1619494"/>
          </a:xfrm>
          <a:prstGeom prst="roundRect">
            <a:avLst>
              <a:gd name="adj" fmla="val 6970"/>
            </a:avLst>
          </a:prstGeom>
        </p:spPr>
      </p:pic>
      <p:pic>
        <p:nvPicPr>
          <p:cNvPr id="15" name="Picture 14">
            <a:hlinkClick r:id="rId12"/>
            <a:extLst>
              <a:ext uri="{FF2B5EF4-FFF2-40B4-BE49-F238E27FC236}">
                <a16:creationId xmlns:a16="http://schemas.microsoft.com/office/drawing/2014/main" id="{C75642FC-F411-4844-A28F-DD6D37636A31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612" y="3139471"/>
            <a:ext cx="6678008" cy="1466011"/>
          </a:xfrm>
          <a:prstGeom prst="roundRect">
            <a:avLst>
              <a:gd name="adj" fmla="val 6594"/>
            </a:avLst>
          </a:prstGeom>
        </p:spPr>
      </p:pic>
    </p:spTree>
    <p:extLst>
      <p:ext uri="{BB962C8B-B14F-4D97-AF65-F5344CB8AC3E}">
        <p14:creationId xmlns:p14="http://schemas.microsoft.com/office/powerpoint/2010/main" val="1293583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71600"/>
            <a:ext cx="12188825" cy="35814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Web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912" y="1535811"/>
            <a:ext cx="4953000" cy="30361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2" y="3458045"/>
            <a:ext cx="4105275" cy="11139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462" y="3805281"/>
            <a:ext cx="4019550" cy="89463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612" y="1582884"/>
            <a:ext cx="1752600" cy="1905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012" y="1669367"/>
            <a:ext cx="2133602" cy="213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30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 months </a:t>
            </a:r>
            <a:r>
              <a:rPr lang="en-US" dirty="0"/>
              <a:t>intensive JavaScript framework training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 times weekly</a:t>
            </a:r>
            <a:r>
              <a:rPr lang="en-US" dirty="0"/>
              <a:t>, lots of live coding, homework and projects</a:t>
            </a:r>
          </a:p>
          <a:p>
            <a:r>
              <a:rPr lang="en-US" dirty="0"/>
              <a:t>Part I –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Express.js</a:t>
            </a:r>
          </a:p>
          <a:p>
            <a:pPr lvl="1"/>
            <a:r>
              <a:rPr lang="en-US" dirty="0"/>
              <a:t>Node.js, MongoDB, Express.js Web Server</a:t>
            </a:r>
          </a:p>
          <a:p>
            <a:r>
              <a:rPr lang="en-US" dirty="0"/>
              <a:t>Part II –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React.js</a:t>
            </a:r>
          </a:p>
          <a:p>
            <a:pPr lvl="1"/>
            <a:r>
              <a:rPr lang="en-US" dirty="0"/>
              <a:t>React basics, JSX, components, Redux connection</a:t>
            </a:r>
          </a:p>
          <a:p>
            <a:r>
              <a:rPr lang="en-US" dirty="0"/>
              <a:t>Part III –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Angular</a:t>
            </a:r>
          </a:p>
          <a:p>
            <a:pPr lvl="1"/>
            <a:r>
              <a:rPr lang="en-US" dirty="0"/>
              <a:t>Angular basics, TypeScript, Service and Dependency Injection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 Web Module Goals</a:t>
            </a:r>
          </a:p>
        </p:txBody>
      </p:sp>
    </p:spTree>
    <p:extLst>
      <p:ext uri="{BB962C8B-B14F-4D97-AF65-F5344CB8AC3E}">
        <p14:creationId xmlns:p14="http://schemas.microsoft.com/office/powerpoint/2010/main" val="195837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40341"/>
            <a:ext cx="9563197" cy="1110780"/>
          </a:xfrm>
        </p:spPr>
        <p:txBody>
          <a:bodyPr>
            <a:normAutofit/>
          </a:bodyPr>
          <a:lstStyle/>
          <a:p>
            <a:r>
              <a:rPr lang="en-US" dirty="0"/>
              <a:t>Module Timeline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113212" y="2876188"/>
            <a:ext cx="3352800" cy="261021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 defTabSz="1218621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React</a:t>
            </a:r>
          </a:p>
          <a:p>
            <a:pPr algn="ctr" defTabSz="1218621"/>
            <a:r>
              <a:rPr lang="en-US" dirty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 credits</a:t>
            </a:r>
          </a:p>
          <a:p>
            <a:pPr algn="ctr" defTabSz="1218621"/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 defTabSz="1218621"/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weeks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times / week</a:t>
            </a:r>
          </a:p>
          <a:p>
            <a:pPr algn="ctr" defTabSz="1218621"/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Final exam: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15-July-2018</a:t>
            </a:r>
            <a:endParaRPr lang="bg-BG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2705" y="2876190"/>
            <a:ext cx="3448107" cy="261021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 defTabSz="1218621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Express.js</a:t>
            </a:r>
          </a:p>
          <a:p>
            <a:pPr algn="ctr" defTabSz="1218621"/>
            <a:r>
              <a:rPr lang="en-US" dirty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 credits</a:t>
            </a:r>
          </a:p>
          <a:p>
            <a:pPr algn="ctr" defTabSz="1218621"/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 defTabSz="1218621"/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weeks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times / week</a:t>
            </a:r>
          </a:p>
          <a:p>
            <a:pPr algn="ctr" defTabSz="1218621"/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Final exam: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17-June-2018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18412" y="2876188"/>
            <a:ext cx="3948000" cy="261021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 defTabSz="1218621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Angular</a:t>
            </a:r>
          </a:p>
          <a:p>
            <a:pPr algn="ctr" defTabSz="1218621"/>
            <a:r>
              <a:rPr lang="en-US" dirty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 credits</a:t>
            </a:r>
          </a:p>
          <a:p>
            <a:pPr algn="ctr" defTabSz="1218621"/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 defTabSz="1218621"/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weeks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times / week</a:t>
            </a:r>
          </a:p>
          <a:p>
            <a:pPr algn="ctr" defTabSz="1218621"/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Final exam: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12-August-2018</a:t>
            </a:r>
            <a:endParaRPr lang="bg-BG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4932A7E8-30F8-427A-A4EF-F6799AD1E9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475245"/>
              </p:ext>
            </p:extLst>
          </p:nvPr>
        </p:nvGraphicFramePr>
        <p:xfrm>
          <a:off x="512705" y="1676400"/>
          <a:ext cx="11066679" cy="11104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698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8B62B619-23FC-44E9-8407-CBFA61A2B6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>
                                            <p:graphicEl>
                                              <a:dgm id="{8B62B619-23FC-44E9-8407-CBFA61A2B6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>
                                            <p:graphicEl>
                                              <a:dgm id="{8B62B619-23FC-44E9-8407-CBFA61A2B6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23390F6A-F609-43E7-874B-E55CA7A730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>
                                            <p:graphicEl>
                                              <a:dgm id="{23390F6A-F609-43E7-874B-E55CA7A730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>
                                            <p:graphicEl>
                                              <a:dgm id="{23390F6A-F609-43E7-874B-E55CA7A730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4B14980E-F608-41E3-8373-360D8B3613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>
                                            <p:graphicEl>
                                              <a:dgm id="{4B14980E-F608-41E3-8373-360D8B3613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>
                                            <p:graphicEl>
                                              <a:dgm id="{4B14980E-F608-41E3-8373-360D8B3613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animBg="1"/>
      <p:bldP spid="15" grpId="0" uiExpand="1" animBg="1"/>
      <p:bldP spid="16" grpId="0" animBg="1"/>
      <p:bldGraphic spid="17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628" y="4871445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Express.js Fundamentals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83628" y="5712544"/>
            <a:ext cx="8938472" cy="688256"/>
          </a:xfrm>
        </p:spPr>
        <p:txBody>
          <a:bodyPr/>
          <a:lstStyle/>
          <a:p>
            <a:r>
              <a:rPr lang="en-US" dirty="0"/>
              <a:t>Course Objectives &amp; Program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134992" y="990600"/>
            <a:ext cx="7825572" cy="3663127"/>
            <a:chOff x="998778" y="2709000"/>
            <a:chExt cx="7687634" cy="3510730"/>
          </a:xfrm>
        </p:grpSpPr>
        <p:pic>
          <p:nvPicPr>
            <p:cNvPr id="10" name="Picture 4"/>
            <p:cNvPicPr>
              <a:picLocks noChangeAspect="1" noChangeArrowheads="1"/>
            </p:cNvPicPr>
            <p:nvPr/>
          </p:nvPicPr>
          <p:blipFill>
            <a:blip r:embed="rId2" cstate="screen">
              <a:lum contrast="2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778" y="2709000"/>
              <a:ext cx="7687634" cy="3510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1" name="TextBox 10"/>
            <p:cNvSpPr txBox="1"/>
            <p:nvPr/>
          </p:nvSpPr>
          <p:spPr>
            <a:xfrm rot="288549">
              <a:off x="1493219" y="3044821"/>
              <a:ext cx="6560812" cy="3133392"/>
            </a:xfrm>
            <a:prstGeom prst="rect">
              <a:avLst/>
            </a:prstGeom>
            <a:noFill/>
          </p:spPr>
          <p:txBody>
            <a:bodyPr wrap="none" rtlCol="0">
              <a:prstTxWarp prst="textCascadeUp">
                <a:avLst/>
              </a:prstTxWarp>
              <a:spAutoFit/>
            </a:bodyPr>
            <a:lstStyle/>
            <a:p>
              <a:pPr algn="ctr"/>
              <a:r>
                <a:rPr lang="en-US" sz="12800" b="1" dirty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Express.js </a:t>
              </a:r>
              <a:br>
                <a:rPr lang="en-US" sz="12800" b="1" dirty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</a:br>
              <a:r>
                <a:rPr lang="en-US" sz="12800" b="1" dirty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Fundamentals</a:t>
              </a:r>
            </a:p>
          </p:txBody>
        </p:sp>
      </p:grpSp>
      <p:pic>
        <p:nvPicPr>
          <p:cNvPr id="1026" name="Picture 2" descr="http://files.softicons.com/download/application-icons/3d-cartoon-icons-by-deleket/png/256/Web%20Codi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581" y="2366829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cdn0.iconfinder.com/data/icons/flatico/512/monitor_code__editor-51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44007">
            <a:off x="987001" y="1433512"/>
            <a:ext cx="1728788" cy="1728786"/>
          </a:xfrm>
          <a:prstGeom prst="ellipse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945433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Custom 1">
      <a:dk1>
        <a:sysClr val="windowText" lastClr="000000"/>
      </a:dk1>
      <a:lt1>
        <a:sysClr val="window" lastClr="FFFFFF"/>
      </a:lt1>
      <a:dk2>
        <a:srgbClr val="D9D5C7"/>
      </a:dk2>
      <a:lt2>
        <a:srgbClr val="FBEEDC"/>
      </a:lt2>
      <a:accent1>
        <a:srgbClr val="F3BE60"/>
      </a:accent1>
      <a:accent2>
        <a:srgbClr val="00B050"/>
      </a:accent2>
      <a:accent3>
        <a:srgbClr val="3BABFF"/>
      </a:accent3>
      <a:accent4>
        <a:srgbClr val="7030A0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533</TotalTime>
  <Words>902</Words>
  <Application>Microsoft Office PowerPoint</Application>
  <PresentationFormat>Custom</PresentationFormat>
  <Paragraphs>193</Paragraphs>
  <Slides>26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Consolas</vt:lpstr>
      <vt:lpstr>Wingdings</vt:lpstr>
      <vt:lpstr>Wingdings 2</vt:lpstr>
      <vt:lpstr>SoftUni 16x9</vt:lpstr>
      <vt:lpstr>Express.js Fundamentals</vt:lpstr>
      <vt:lpstr>Table of Contents</vt:lpstr>
      <vt:lpstr>Have a Question?</vt:lpstr>
      <vt:lpstr>SoftUni Diamond Partners</vt:lpstr>
      <vt:lpstr>SoftUni Diamond Partners</vt:lpstr>
      <vt:lpstr>JavaScript Web</vt:lpstr>
      <vt:lpstr>JS Web Module Goals</vt:lpstr>
      <vt:lpstr>Module Timeline</vt:lpstr>
      <vt:lpstr>Express.js Fundamentals</vt:lpstr>
      <vt:lpstr>Course Objectives</vt:lpstr>
      <vt:lpstr>Course Topics</vt:lpstr>
      <vt:lpstr>The Trainers Team</vt:lpstr>
      <vt:lpstr>Trainers Team</vt:lpstr>
      <vt:lpstr>Trainers Team (2)</vt:lpstr>
      <vt:lpstr>Training Duration</vt:lpstr>
      <vt:lpstr>Learn to Search Online</vt:lpstr>
      <vt:lpstr>Scoring System for the Course</vt:lpstr>
      <vt:lpstr>Homework Assignments</vt:lpstr>
      <vt:lpstr>Resources</vt:lpstr>
      <vt:lpstr>Your RFID Chip</vt:lpstr>
      <vt:lpstr>Course Web Site, Forum and FB Group</vt:lpstr>
      <vt:lpstr>The Software Technologies Slides and Videos</vt:lpstr>
      <vt:lpstr>Recommended Software</vt:lpstr>
      <vt:lpstr>Course Introduction</vt:lpstr>
      <vt:lpstr>License</vt:lpstr>
      <vt:lpstr>Trainings @ Software University (SoftUni)</vt:lpstr>
    </vt:vector>
  </TitlesOfParts>
  <Manager/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Overview</dc:title>
  <dc:subject>Software Development Course</dc:subject>
  <dc:creator>Software University Foundation</dc:creator>
  <cp:keywords>Expressjs, Software University, SoftUni, programming, coding, software development, education, training, course</cp:keywords>
  <dc:description>Software University Foundation - http://softuni.foundation/</dc:description>
  <cp:lastModifiedBy>Viktor Kostadinov</cp:lastModifiedBy>
  <cp:revision>86</cp:revision>
  <dcterms:created xsi:type="dcterms:W3CDTF">2014-01-02T17:00:34Z</dcterms:created>
  <dcterms:modified xsi:type="dcterms:W3CDTF">2018-05-21T14:50:20Z</dcterms:modified>
  <cp:category>JS, JavaScript, Node, Express, computer programming, 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